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IeVRZEIIbWGBw320OlP+z5GeL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ku-Arab-IQ"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7"/>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7"/>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p:cSld name="Content_Blank">
    <p:spTree>
      <p:nvGrpSpPr>
        <p:cNvPr id="51" name="Shape 51"/>
        <p:cNvGrpSpPr/>
        <p:nvPr/>
      </p:nvGrpSpPr>
      <p:grpSpPr>
        <a:xfrm>
          <a:off x="0" y="0"/>
          <a:ext cx="0" cy="0"/>
          <a:chOff x="0" y="0"/>
          <a:chExt cx="0" cy="0"/>
        </a:xfrm>
      </p:grpSpPr>
      <p:sp>
        <p:nvSpPr>
          <p:cNvPr id="52" name="Google Shape;52;p2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53" name="Google Shape;53;p26"/>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ircle Pictures">
  <p:cSld name="Content + Circle Pictures">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27"/>
          <p:cNvSpPr/>
          <p:nvPr>
            <p:ph idx="2" type="pic"/>
          </p:nvPr>
        </p:nvSpPr>
        <p:spPr>
          <a:xfrm>
            <a:off x="969963" y="1566304"/>
            <a:ext cx="2138669" cy="2138669"/>
          </a:xfrm>
          <a:prstGeom prst="ellipse">
            <a:avLst/>
          </a:prstGeom>
          <a:solidFill>
            <a:schemeClr val="lt2"/>
          </a:solidFill>
          <a:ln>
            <a:noFill/>
          </a:ln>
        </p:spPr>
      </p:sp>
      <p:sp>
        <p:nvSpPr>
          <p:cNvPr id="56" name="Google Shape;56;p27"/>
          <p:cNvSpPr/>
          <p:nvPr>
            <p:ph idx="3" type="pic"/>
          </p:nvPr>
        </p:nvSpPr>
        <p:spPr>
          <a:xfrm>
            <a:off x="3581400" y="1566303"/>
            <a:ext cx="2138669" cy="2138669"/>
          </a:xfrm>
          <a:prstGeom prst="ellipse">
            <a:avLst/>
          </a:prstGeom>
          <a:solidFill>
            <a:schemeClr val="lt2"/>
          </a:solidFill>
          <a:ln>
            <a:noFill/>
          </a:ln>
        </p:spPr>
      </p:sp>
      <p:sp>
        <p:nvSpPr>
          <p:cNvPr id="57" name="Google Shape;57;p27"/>
          <p:cNvSpPr/>
          <p:nvPr>
            <p:ph idx="4" type="pic"/>
          </p:nvPr>
        </p:nvSpPr>
        <p:spPr>
          <a:xfrm>
            <a:off x="6192837" y="1566302"/>
            <a:ext cx="2138669" cy="2138669"/>
          </a:xfrm>
          <a:prstGeom prst="ellipse">
            <a:avLst/>
          </a:prstGeom>
          <a:solidFill>
            <a:schemeClr val="lt2"/>
          </a:solidFill>
          <a:ln>
            <a:noFill/>
          </a:ln>
        </p:spPr>
      </p:sp>
      <p:sp>
        <p:nvSpPr>
          <p:cNvPr id="58" name="Google Shape;58;p27"/>
          <p:cNvSpPr/>
          <p:nvPr>
            <p:ph idx="5" type="pic"/>
          </p:nvPr>
        </p:nvSpPr>
        <p:spPr>
          <a:xfrm>
            <a:off x="8804274" y="1566301"/>
            <a:ext cx="2138669" cy="2138669"/>
          </a:xfrm>
          <a:prstGeom prst="ellipse">
            <a:avLst/>
          </a:prstGeom>
          <a:solidFill>
            <a:schemeClr val="lt2"/>
          </a:solidFill>
          <a:ln>
            <a:noFill/>
          </a:ln>
        </p:spPr>
      </p:sp>
      <p:cxnSp>
        <p:nvCxnSpPr>
          <p:cNvPr id="59" name="Google Shape;59;p27"/>
          <p:cNvCxnSpPr/>
          <p:nvPr/>
        </p:nvCxnSpPr>
        <p:spPr>
          <a:xfrm>
            <a:off x="3349671"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0" name="Google Shape;60;p27"/>
          <p:cNvCxnSpPr/>
          <p:nvPr/>
        </p:nvCxnSpPr>
        <p:spPr>
          <a:xfrm>
            <a:off x="5970419"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1" name="Google Shape;61;p27"/>
          <p:cNvCxnSpPr/>
          <p:nvPr/>
        </p:nvCxnSpPr>
        <p:spPr>
          <a:xfrm>
            <a:off x="8591167" y="4014635"/>
            <a:ext cx="0" cy="1187018"/>
          </a:xfrm>
          <a:prstGeom prst="straightConnector1">
            <a:avLst/>
          </a:prstGeom>
          <a:noFill/>
          <a:ln cap="flat" cmpd="sng" w="9525">
            <a:solidFill>
              <a:schemeClr val="dk1"/>
            </a:solidFill>
            <a:prstDash val="solid"/>
            <a:round/>
            <a:headEnd len="sm" w="sm" type="none"/>
            <a:tailEnd len="sm" w="sm" type="none"/>
          </a:ln>
        </p:spPr>
      </p:cxnSp>
      <p:sp>
        <p:nvSpPr>
          <p:cNvPr id="62" name="Google Shape;62;p27"/>
          <p:cNvSpPr txBox="1"/>
          <p:nvPr>
            <p:ph idx="1" type="body"/>
          </p:nvPr>
        </p:nvSpPr>
        <p:spPr>
          <a:xfrm>
            <a:off x="997897"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7"/>
          <p:cNvSpPr txBox="1"/>
          <p:nvPr>
            <p:ph idx="6" type="body"/>
          </p:nvPr>
        </p:nvSpPr>
        <p:spPr>
          <a:xfrm>
            <a:off x="3618645"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7"/>
          <p:cNvSpPr txBox="1"/>
          <p:nvPr>
            <p:ph idx="7" type="body"/>
          </p:nvPr>
        </p:nvSpPr>
        <p:spPr>
          <a:xfrm>
            <a:off x="623939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7"/>
          <p:cNvSpPr txBox="1"/>
          <p:nvPr>
            <p:ph idx="8" type="body"/>
          </p:nvPr>
        </p:nvSpPr>
        <p:spPr>
          <a:xfrm>
            <a:off x="886014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67" name="Google Shape;67;p27"/>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ictures">
  <p:cSld name="Content + Pictures">
    <p:bg>
      <p:bgPr>
        <a:solidFill>
          <a:srgbClr val="FFFFFF"/>
        </a:solidFill>
      </p:bgPr>
    </p:bg>
    <p:spTree>
      <p:nvGrpSpPr>
        <p:cNvPr id="68" name="Shape 68"/>
        <p:cNvGrpSpPr/>
        <p:nvPr/>
      </p:nvGrpSpPr>
      <p:grpSpPr>
        <a:xfrm>
          <a:off x="0" y="0"/>
          <a:ext cx="0" cy="0"/>
          <a:chOff x="0" y="0"/>
          <a:chExt cx="0" cy="0"/>
        </a:xfrm>
      </p:grpSpPr>
      <p:sp>
        <p:nvSpPr>
          <p:cNvPr id="69" name="Google Shape;69;p28"/>
          <p:cNvSpPr/>
          <p:nvPr>
            <p:ph idx="2" type="pic"/>
          </p:nvPr>
        </p:nvSpPr>
        <p:spPr>
          <a:xfrm>
            <a:off x="970722" y="1855177"/>
            <a:ext cx="3141663" cy="2090737"/>
          </a:xfrm>
          <a:prstGeom prst="rect">
            <a:avLst/>
          </a:prstGeom>
          <a:solidFill>
            <a:schemeClr val="lt2"/>
          </a:solidFill>
          <a:ln>
            <a:noFill/>
          </a:ln>
        </p:spPr>
      </p:sp>
      <p:sp>
        <p:nvSpPr>
          <p:cNvPr id="70" name="Google Shape;70;p28"/>
          <p:cNvSpPr/>
          <p:nvPr>
            <p:ph idx="3" type="pic"/>
          </p:nvPr>
        </p:nvSpPr>
        <p:spPr>
          <a:xfrm>
            <a:off x="7901451" y="1855178"/>
            <a:ext cx="3141663" cy="2090737"/>
          </a:xfrm>
          <a:prstGeom prst="rect">
            <a:avLst/>
          </a:prstGeom>
          <a:solidFill>
            <a:schemeClr val="lt2"/>
          </a:solidFill>
          <a:ln>
            <a:noFill/>
          </a:ln>
        </p:spPr>
      </p:sp>
      <p:sp>
        <p:nvSpPr>
          <p:cNvPr id="71" name="Google Shape;71;p28"/>
          <p:cNvSpPr/>
          <p:nvPr>
            <p:ph idx="4" type="pic"/>
          </p:nvPr>
        </p:nvSpPr>
        <p:spPr>
          <a:xfrm>
            <a:off x="4436086" y="1855177"/>
            <a:ext cx="3141663" cy="2090737"/>
          </a:xfrm>
          <a:prstGeom prst="rect">
            <a:avLst/>
          </a:prstGeom>
          <a:solidFill>
            <a:schemeClr val="lt2"/>
          </a:solidFill>
          <a:ln>
            <a:noFill/>
          </a:ln>
        </p:spPr>
      </p:sp>
      <p:sp>
        <p:nvSpPr>
          <p:cNvPr id="72" name="Google Shape;72;p28"/>
          <p:cNvSpPr txBox="1"/>
          <p:nvPr>
            <p:ph idx="1" type="body"/>
          </p:nvPr>
        </p:nvSpPr>
        <p:spPr>
          <a:xfrm>
            <a:off x="1206774" y="360919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8"/>
          <p:cNvSpPr txBox="1"/>
          <p:nvPr>
            <p:ph idx="5" type="body"/>
          </p:nvPr>
        </p:nvSpPr>
        <p:spPr>
          <a:xfrm>
            <a:off x="4672139" y="361245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8"/>
          <p:cNvSpPr txBox="1"/>
          <p:nvPr>
            <p:ph idx="6" type="body"/>
          </p:nvPr>
        </p:nvSpPr>
        <p:spPr>
          <a:xfrm>
            <a:off x="8137503" y="3607947"/>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76" name="Google Shape;76;p28"/>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ouble column">
  <p:cSld name="Content double column">
    <p:bg>
      <p:bgPr>
        <a:solidFill>
          <a:srgbClr val="FFFFFF"/>
        </a:solidFill>
      </p:bgPr>
    </p:bg>
    <p:spTree>
      <p:nvGrpSpPr>
        <p:cNvPr id="77" name="Shape 77"/>
        <p:cNvGrpSpPr/>
        <p:nvPr/>
      </p:nvGrpSpPr>
      <p:grpSpPr>
        <a:xfrm>
          <a:off x="0" y="0"/>
          <a:ext cx="0" cy="0"/>
          <a:chOff x="0" y="0"/>
          <a:chExt cx="0" cy="0"/>
        </a:xfrm>
      </p:grpSpPr>
      <p:sp>
        <p:nvSpPr>
          <p:cNvPr id="78" name="Google Shape;78;p29"/>
          <p:cNvSpPr txBox="1"/>
          <p:nvPr>
            <p:ph idx="1" type="body"/>
          </p:nvPr>
        </p:nvSpPr>
        <p:spPr>
          <a:xfrm>
            <a:off x="457201"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9"/>
          <p:cNvSpPr txBox="1"/>
          <p:nvPr>
            <p:ph idx="2" type="body"/>
          </p:nvPr>
        </p:nvSpPr>
        <p:spPr>
          <a:xfrm>
            <a:off x="6172199"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9"/>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82" name="Google Shape;82;p29"/>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1">
  <p:cSld name="Chapter Slide #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8"/>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subTitle"/>
          </p:nvPr>
        </p:nvSpPr>
        <p:spPr>
          <a:xfrm>
            <a:off x="4724398"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19"/>
          <p:cNvSpPr txBox="1"/>
          <p:nvPr>
            <p:ph type="ctrTitle"/>
          </p:nvPr>
        </p:nvSpPr>
        <p:spPr>
          <a:xfrm>
            <a:off x="526471"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subTitle"/>
          </p:nvPr>
        </p:nvSpPr>
        <p:spPr>
          <a:xfrm>
            <a:off x="526471"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0">
  <p:cSld name="Content #1.0">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20"/>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0"/>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0"/>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21"/>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1"/>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32" name="Google Shape;32;p21"/>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22"/>
          <p:cNvSpPr txBox="1"/>
          <p:nvPr>
            <p:ph idx="1" type="body"/>
          </p:nvPr>
        </p:nvSpPr>
        <p:spPr>
          <a:xfrm>
            <a:off x="5183188" y="1282556"/>
            <a:ext cx="6172200" cy="457849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5" name="Google Shape;35;p22"/>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2"/>
          <p:cNvSpPr txBox="1"/>
          <p:nvPr>
            <p:ph idx="2"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2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38" name="Google Shape;38;p22"/>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r Slide">
  <p:cSld name="Lasr Slide">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23"/>
          <p:cNvSpPr txBox="1"/>
          <p:nvPr>
            <p:ph type="ctrTitle"/>
          </p:nvPr>
        </p:nvSpPr>
        <p:spPr>
          <a:xfrm>
            <a:off x="3706086" y="2604655"/>
            <a:ext cx="4918365"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txBox="1"/>
          <p:nvPr>
            <p:ph idx="1" type="subTitle"/>
          </p:nvPr>
        </p:nvSpPr>
        <p:spPr>
          <a:xfrm>
            <a:off x="3706086" y="4128510"/>
            <a:ext cx="4918365"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type="picTx">
  <p:cSld name="PICTURE_WITH_CAPTION_TEXT">
    <p:bg>
      <p:bgPr>
        <a:solidFill>
          <a:srgbClr val="FFFFFF"/>
        </a:solidFill>
      </p:bgPr>
    </p:bg>
    <p:spTree>
      <p:nvGrpSpPr>
        <p:cNvPr id="42" name="Shape 42"/>
        <p:cNvGrpSpPr/>
        <p:nvPr/>
      </p:nvGrpSpPr>
      <p:grpSpPr>
        <a:xfrm>
          <a:off x="0" y="0"/>
          <a:ext cx="0" cy="0"/>
          <a:chOff x="0" y="0"/>
          <a:chExt cx="0" cy="0"/>
        </a:xfrm>
      </p:grpSpPr>
      <p:sp>
        <p:nvSpPr>
          <p:cNvPr id="43" name="Google Shape;43;p24"/>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4"/>
          <p:cNvSpPr/>
          <p:nvPr>
            <p:ph idx="2" type="pic"/>
          </p:nvPr>
        </p:nvSpPr>
        <p:spPr>
          <a:xfrm>
            <a:off x="5183188" y="1282556"/>
            <a:ext cx="6558538" cy="4578494"/>
          </a:xfrm>
          <a:prstGeom prst="rect">
            <a:avLst/>
          </a:prstGeom>
          <a:noFill/>
          <a:ln>
            <a:noFill/>
          </a:ln>
        </p:spPr>
      </p:sp>
      <p:sp>
        <p:nvSpPr>
          <p:cNvPr id="45" name="Google Shape;45;p24"/>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2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47" name="Google Shape;47;p24"/>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type="blank">
  <p:cSld name="BLANK">
    <p:bg>
      <p:bgPr>
        <a:solidFill>
          <a:srgbClr val="FFFFFF"/>
        </a:solidFill>
      </p:bgPr>
    </p:bg>
    <p:spTree>
      <p:nvGrpSpPr>
        <p:cNvPr id="48" name="Shape 48"/>
        <p:cNvGrpSpPr/>
        <p:nvPr/>
      </p:nvGrpSpPr>
      <p:grpSpPr>
        <a:xfrm>
          <a:off x="0" y="0"/>
          <a:ext cx="0" cy="0"/>
          <a:chOff x="0" y="0"/>
          <a:chExt cx="0" cy="0"/>
        </a:xfrm>
      </p:grpSpPr>
      <p:sp>
        <p:nvSpPr>
          <p:cNvPr id="49" name="Google Shape;49;p2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50" name="Google Shape;50;p25"/>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marR="0" rtl="0" algn="ctr">
              <a:spcBef>
                <a:spcPts val="0"/>
              </a:spcBef>
              <a:buNone/>
              <a:defRPr b="0" i="0" sz="900" u="none" cap="none" strike="noStrike">
                <a:solidFill>
                  <a:schemeClr val="lt1"/>
                </a:solidFill>
                <a:latin typeface="Arial"/>
                <a:ea typeface="Arial"/>
                <a:cs typeface="Arial"/>
                <a:sym typeface="Arial"/>
              </a:defRPr>
            </a:lvl1pPr>
            <a:lvl2pPr indent="0" lvl="1" marL="0" marR="0" rtl="0" algn="ctr">
              <a:spcBef>
                <a:spcPts val="0"/>
              </a:spcBef>
              <a:buNone/>
              <a:defRPr b="0" i="0" sz="900" u="none" cap="none" strike="noStrike">
                <a:solidFill>
                  <a:schemeClr val="lt1"/>
                </a:solidFill>
                <a:latin typeface="Arial"/>
                <a:ea typeface="Arial"/>
                <a:cs typeface="Arial"/>
                <a:sym typeface="Arial"/>
              </a:defRPr>
            </a:lvl2pPr>
            <a:lvl3pPr indent="0" lvl="2" marL="0" marR="0" rtl="0" algn="ctr">
              <a:spcBef>
                <a:spcPts val="0"/>
              </a:spcBef>
              <a:buNone/>
              <a:defRPr b="0" i="0" sz="900" u="none" cap="none" strike="noStrike">
                <a:solidFill>
                  <a:schemeClr val="lt1"/>
                </a:solidFill>
                <a:latin typeface="Arial"/>
                <a:ea typeface="Arial"/>
                <a:cs typeface="Arial"/>
                <a:sym typeface="Arial"/>
              </a:defRPr>
            </a:lvl3pPr>
            <a:lvl4pPr indent="0" lvl="3" marL="0" marR="0" rtl="0" algn="ctr">
              <a:spcBef>
                <a:spcPts val="0"/>
              </a:spcBef>
              <a:buNone/>
              <a:defRPr b="0" i="0" sz="900" u="none" cap="none" strike="noStrike">
                <a:solidFill>
                  <a:schemeClr val="lt1"/>
                </a:solidFill>
                <a:latin typeface="Arial"/>
                <a:ea typeface="Arial"/>
                <a:cs typeface="Arial"/>
                <a:sym typeface="Arial"/>
              </a:defRPr>
            </a:lvl4pPr>
            <a:lvl5pPr indent="0" lvl="4" marL="0" marR="0" rtl="0" algn="ctr">
              <a:spcBef>
                <a:spcPts val="0"/>
              </a:spcBef>
              <a:buNone/>
              <a:defRPr b="0" i="0" sz="900" u="none" cap="none" strike="noStrike">
                <a:solidFill>
                  <a:schemeClr val="lt1"/>
                </a:solidFill>
                <a:latin typeface="Arial"/>
                <a:ea typeface="Arial"/>
                <a:cs typeface="Arial"/>
                <a:sym typeface="Arial"/>
              </a:defRPr>
            </a:lvl5pPr>
            <a:lvl6pPr indent="0" lvl="5" marL="0" marR="0" rtl="0" algn="ctr">
              <a:spcBef>
                <a:spcPts val="0"/>
              </a:spcBef>
              <a:buNone/>
              <a:defRPr b="0" i="0" sz="900" u="none" cap="none" strike="noStrike">
                <a:solidFill>
                  <a:schemeClr val="lt1"/>
                </a:solidFill>
                <a:latin typeface="Arial"/>
                <a:ea typeface="Arial"/>
                <a:cs typeface="Arial"/>
                <a:sym typeface="Arial"/>
              </a:defRPr>
            </a:lvl6pPr>
            <a:lvl7pPr indent="0" lvl="6" marL="0" marR="0" rtl="0" algn="ctr">
              <a:spcBef>
                <a:spcPts val="0"/>
              </a:spcBef>
              <a:buNone/>
              <a:defRPr b="0" i="0" sz="900" u="none" cap="none" strike="noStrike">
                <a:solidFill>
                  <a:schemeClr val="lt1"/>
                </a:solidFill>
                <a:latin typeface="Arial"/>
                <a:ea typeface="Arial"/>
                <a:cs typeface="Arial"/>
                <a:sym typeface="Arial"/>
              </a:defRPr>
            </a:lvl7pPr>
            <a:lvl8pPr indent="0" lvl="7" marL="0" marR="0" rtl="0" algn="ctr">
              <a:spcBef>
                <a:spcPts val="0"/>
              </a:spcBef>
              <a:buNone/>
              <a:defRPr b="0" i="0" sz="900" u="none" cap="none" strike="noStrike">
                <a:solidFill>
                  <a:schemeClr val="lt1"/>
                </a:solidFill>
                <a:latin typeface="Arial"/>
                <a:ea typeface="Arial"/>
                <a:cs typeface="Arial"/>
                <a:sym typeface="Arial"/>
              </a:defRPr>
            </a:lvl8pPr>
            <a:lvl9pPr indent="0" lvl="8" marL="0" marR="0" rt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ku-Arab-IQ"/>
              <a:t>‹#›</a:t>
            </a:fld>
            <a:endParaRPr/>
          </a:p>
        </p:txBody>
      </p:sp>
      <p:sp>
        <p:nvSpPr>
          <p:cNvPr id="13" name="Google Shape;13;p16"/>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1"/>
              </a:buClr>
              <a:buSzPts val="4000"/>
              <a:buFont typeface="Arial"/>
              <a:buNone/>
            </a:pPr>
            <a:r>
              <a:rPr lang="ku-Arab-IQ"/>
              <a:t>إدارة الموارد البشریة</a:t>
            </a:r>
            <a:endParaRPr/>
          </a:p>
        </p:txBody>
      </p:sp>
      <p:sp>
        <p:nvSpPr>
          <p:cNvPr id="88" name="Google Shape;88;p1"/>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Clr>
                <a:schemeClr val="dk1"/>
              </a:buClr>
              <a:buSzPts val="2600"/>
              <a:buChar char="•"/>
            </a:pPr>
            <a:r>
              <a:rPr lang="ku-Arab-IQ" sz="2600">
                <a:latin typeface="Calibri"/>
                <a:ea typeface="Calibri"/>
                <a:cs typeface="Calibri"/>
                <a:sym typeface="Calibri"/>
              </a:rPr>
              <a:t>مراجعة جميع السير الذاتية</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لونجلیست</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شورتلست</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اختبار</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المقابلة</a:t>
            </a:r>
            <a:endParaRPr sz="2600">
              <a:latin typeface="Calibri"/>
              <a:ea typeface="Calibri"/>
              <a:cs typeface="Calibri"/>
              <a:sym typeface="Calibri"/>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اختبارات / مقابلات إضافية</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عرض العمل </a:t>
            </a:r>
            <a:endParaRPr/>
          </a:p>
        </p:txBody>
      </p:sp>
      <p:sp>
        <p:nvSpPr>
          <p:cNvPr id="148" name="Google Shape;148;p10"/>
          <p:cNvSpPr txBox="1"/>
          <p:nvPr>
            <p:ph type="title"/>
          </p:nvPr>
        </p:nvSpPr>
        <p:spPr>
          <a:xfrm>
            <a:off x="460663" y="1308537"/>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إنتخاب</a:t>
            </a:r>
            <a:endParaRPr sz="2800"/>
          </a:p>
        </p:txBody>
      </p:sp>
      <p:sp>
        <p:nvSpPr>
          <p:cNvPr id="149" name="Google Shape;149;p1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Clr>
                <a:schemeClr val="dk1"/>
              </a:buClr>
              <a:buSzPts val="2600"/>
              <a:buChar char="•"/>
            </a:pPr>
            <a:r>
              <a:rPr lang="ku-Arab-IQ" sz="2600">
                <a:latin typeface="Calibri"/>
                <a:ea typeface="Calibri"/>
                <a:cs typeface="Calibri"/>
                <a:sym typeface="Calibri"/>
              </a:rPr>
              <a:t>كيف تقوم بفحص السير الذاتية؟</a:t>
            </a:r>
            <a:endParaRPr/>
          </a:p>
          <a:p>
            <a:pPr indent="165100" lvl="0" marL="0" marR="0" rtl="1" algn="r">
              <a:lnSpc>
                <a:spcPct val="107000"/>
              </a:lnSpc>
              <a:spcBef>
                <a:spcPts val="800"/>
              </a:spcBef>
              <a:spcAft>
                <a:spcPts val="0"/>
              </a:spcAft>
              <a:buClr>
                <a:schemeClr val="dk1"/>
              </a:buClr>
              <a:buSzPts val="2600"/>
              <a:buNone/>
            </a:pPr>
            <a:r>
              <a:t/>
            </a:r>
            <a:endParaRPr sz="2600">
              <a:latin typeface="Calibri"/>
              <a:ea typeface="Calibri"/>
              <a:cs typeface="Calibri"/>
              <a:sym typeface="Calibri"/>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ما هو سؤال المقابلة الذي تطرحه؟</a:t>
            </a:r>
            <a:endParaRPr/>
          </a:p>
          <a:p>
            <a:pPr indent="165100" lvl="0" marL="0" marR="0" rtl="1" algn="r">
              <a:lnSpc>
                <a:spcPct val="107000"/>
              </a:lnSpc>
              <a:spcBef>
                <a:spcPts val="800"/>
              </a:spcBef>
              <a:spcAft>
                <a:spcPts val="0"/>
              </a:spcAft>
              <a:buClr>
                <a:schemeClr val="dk1"/>
              </a:buClr>
              <a:buSzPts val="2600"/>
              <a:buNone/>
            </a:pPr>
            <a:r>
              <a:t/>
            </a:r>
            <a:endParaRPr sz="2600">
              <a:latin typeface="Calibri"/>
              <a:ea typeface="Calibri"/>
              <a:cs typeface="Calibri"/>
              <a:sym typeface="Calibri"/>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كيف تجهز عرضا للعمل؟</a:t>
            </a:r>
            <a:endParaRPr/>
          </a:p>
        </p:txBody>
      </p:sp>
      <p:sp>
        <p:nvSpPr>
          <p:cNvPr id="155" name="Google Shape;155;p11"/>
          <p:cNvSpPr txBox="1"/>
          <p:nvPr>
            <p:ph type="title"/>
          </p:nvPr>
        </p:nvSpPr>
        <p:spPr>
          <a:xfrm>
            <a:off x="453736" y="1254847"/>
            <a:ext cx="11284527" cy="5749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هيا نتدرب</a:t>
            </a:r>
            <a:endParaRPr sz="2800"/>
          </a:p>
        </p:txBody>
      </p:sp>
      <p:sp>
        <p:nvSpPr>
          <p:cNvPr id="156" name="Google Shape;156;p1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2"/>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Clr>
                <a:schemeClr val="dk1"/>
              </a:buClr>
              <a:buSzPts val="2600"/>
              <a:buChar char="•"/>
            </a:pPr>
            <a:r>
              <a:rPr lang="ku-Arab-IQ" sz="2600">
                <a:latin typeface="Calibri"/>
                <a:ea typeface="Calibri"/>
                <a:cs typeface="Calibri"/>
                <a:sym typeface="Calibri"/>
              </a:rPr>
              <a:t>أهمية تأهيل الفعال</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تصميم عملية تأهيل للموظفين الجدد</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استراتيجيات التطوير المستمر للموظفين</a:t>
            </a:r>
            <a:endParaRPr/>
          </a:p>
        </p:txBody>
      </p:sp>
      <p:sp>
        <p:nvSpPr>
          <p:cNvPr id="162" name="Google Shape;162;p1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الإعداد وتطوير الموظفين</a:t>
            </a:r>
            <a:endParaRPr sz="2800"/>
          </a:p>
        </p:txBody>
      </p:sp>
      <p:sp>
        <p:nvSpPr>
          <p:cNvPr id="163" name="Google Shape;163;p1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285750" lvl="0" marL="285750" rtl="1" algn="r">
              <a:lnSpc>
                <a:spcPct val="107000"/>
              </a:lnSpc>
              <a:spcBef>
                <a:spcPts val="0"/>
              </a:spcBef>
              <a:spcAft>
                <a:spcPts val="0"/>
              </a:spcAft>
              <a:buClr>
                <a:schemeClr val="dk1"/>
              </a:buClr>
              <a:buSzPts val="2600"/>
              <a:buFont typeface="Arial"/>
              <a:buChar char="•"/>
            </a:pPr>
            <a:r>
              <a:rPr lang="ku-Arab-IQ" sz="2600">
                <a:latin typeface="Calibri"/>
                <a:ea typeface="Calibri"/>
                <a:cs typeface="Calibri"/>
                <a:sym typeface="Calibri"/>
              </a:rPr>
              <a:t> فهم الأطر القانونية في إدارة الموارد البشرية</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 أهمية الالتزام بقوانين وأنظمة العمل في إقليم كوردستان العراق / العراق الاتحادي</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 التنقل في قوانين التمييز والتحرش في مكان العمل</a:t>
            </a:r>
            <a:endParaRPr/>
          </a:p>
          <a:p>
            <a:pPr indent="-152400" lvl="0" marL="228600" rtl="1" algn="l">
              <a:lnSpc>
                <a:spcPct val="90000"/>
              </a:lnSpc>
              <a:spcBef>
                <a:spcPts val="1800"/>
              </a:spcBef>
              <a:spcAft>
                <a:spcPts val="0"/>
              </a:spcAft>
              <a:buClr>
                <a:schemeClr val="dk1"/>
              </a:buClr>
              <a:buSzPts val="1200"/>
              <a:buNone/>
            </a:pPr>
            <a:r>
              <a:t/>
            </a:r>
            <a:endParaRPr sz="1200"/>
          </a:p>
        </p:txBody>
      </p:sp>
      <p:sp>
        <p:nvSpPr>
          <p:cNvPr id="169" name="Google Shape;169;p13"/>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الامتثال القانوني</a:t>
            </a:r>
            <a:endParaRPr sz="2800"/>
          </a:p>
        </p:txBody>
      </p:sp>
      <p:sp>
        <p:nvSpPr>
          <p:cNvPr id="170" name="Google Shape;170;p1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285750" lvl="0" marL="285750" rtl="1" algn="r">
              <a:lnSpc>
                <a:spcPct val="107000"/>
              </a:lnSpc>
              <a:spcBef>
                <a:spcPts val="0"/>
              </a:spcBef>
              <a:spcAft>
                <a:spcPts val="0"/>
              </a:spcAft>
              <a:buClr>
                <a:schemeClr val="dk1"/>
              </a:buClr>
              <a:buSzPts val="2600"/>
              <a:buFont typeface="Arial"/>
              <a:buChar char="•"/>
            </a:pPr>
            <a:r>
              <a:rPr lang="ku-Arab-IQ" sz="2600">
                <a:latin typeface="Calibri"/>
                <a:ea typeface="Calibri"/>
                <a:cs typeface="Calibri"/>
                <a:sym typeface="Calibri"/>
              </a:rPr>
              <a:t>عقود العمل</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راتب</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ساعات العمل</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العطل</a:t>
            </a:r>
            <a:endParaRPr/>
          </a:p>
          <a:p>
            <a:pPr indent="-285750" lvl="0" marL="285750" rtl="1" algn="r">
              <a:lnSpc>
                <a:spcPct val="107000"/>
              </a:lnSpc>
              <a:spcBef>
                <a:spcPts val="800"/>
              </a:spcBef>
              <a:spcAft>
                <a:spcPts val="0"/>
              </a:spcAft>
              <a:buClr>
                <a:schemeClr val="dk1"/>
              </a:buClr>
              <a:buSzPts val="2600"/>
              <a:buFont typeface="Arial"/>
              <a:buChar char="•"/>
            </a:pPr>
            <a:r>
              <a:rPr lang="ku-Arab-IQ" sz="2600">
                <a:latin typeface="Calibri"/>
                <a:ea typeface="Calibri"/>
                <a:cs typeface="Calibri"/>
                <a:sym typeface="Calibri"/>
              </a:rPr>
              <a:t>الاجازات</a:t>
            </a:r>
            <a:endParaRPr/>
          </a:p>
          <a:p>
            <a:pPr indent="-50800" lvl="0" marL="228600" rtl="0" algn="l">
              <a:lnSpc>
                <a:spcPct val="90000"/>
              </a:lnSpc>
              <a:spcBef>
                <a:spcPts val="1800"/>
              </a:spcBef>
              <a:spcAft>
                <a:spcPts val="0"/>
              </a:spcAft>
              <a:buClr>
                <a:schemeClr val="dk1"/>
              </a:buClr>
              <a:buSzPts val="2800"/>
              <a:buNone/>
            </a:pPr>
            <a:r>
              <a:t/>
            </a:r>
            <a:endParaRPr/>
          </a:p>
        </p:txBody>
      </p:sp>
      <p:sp>
        <p:nvSpPr>
          <p:cNvPr id="176" name="Google Shape;176;p1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Calibri"/>
              <a:buNone/>
            </a:pPr>
            <a:r>
              <a:rPr b="1" lang="ku-Arab-IQ" sz="2400">
                <a:latin typeface="Calibri"/>
                <a:ea typeface="Calibri"/>
                <a:cs typeface="Calibri"/>
                <a:sym typeface="Calibri"/>
              </a:rPr>
              <a:t>الاعتبارات</a:t>
            </a:r>
            <a:endParaRPr/>
          </a:p>
        </p:txBody>
      </p:sp>
      <p:sp>
        <p:nvSpPr>
          <p:cNvPr id="177" name="Google Shape;177;p1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ctrTitle"/>
          </p:nvPr>
        </p:nvSpPr>
        <p:spPr>
          <a:xfrm>
            <a:off x="3706086" y="2604655"/>
            <a:ext cx="4918365" cy="14753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ku-Arab-IQ"/>
              <a:t>شکرا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ctrTitle"/>
          </p:nvPr>
        </p:nvSpPr>
        <p:spPr>
          <a:xfrm>
            <a:off x="4724398" y="1736436"/>
            <a:ext cx="6435437" cy="2844799"/>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lt1"/>
              </a:buClr>
              <a:buSzPts val="3600"/>
              <a:buFont typeface="Arial"/>
              <a:buNone/>
            </a:pPr>
            <a:r>
              <a:rPr lang="ku-Arab-IQ"/>
              <a:t>إدارة الموارد البشرية هي الممارسة الاستراتيجية لتوظيف القوى العاملة في المؤسسة وتدريبها وتطويرها وإدارتها بشكل فعال لتحقيق أهدافها وغاياتها مع ضمان بيئة عمل إيجابية.</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ctrTitle"/>
          </p:nvPr>
        </p:nvSpPr>
        <p:spPr>
          <a:xfrm>
            <a:off x="526471" y="1348509"/>
            <a:ext cx="6435437" cy="3565236"/>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lt1"/>
              </a:buClr>
              <a:buSzPts val="3600"/>
              <a:buFont typeface="Calibri"/>
              <a:buNone/>
            </a:pPr>
            <a:r>
              <a:rPr lang="ku-Arab-IQ" sz="3600">
                <a:latin typeface="Calibri"/>
                <a:ea typeface="Calibri"/>
                <a:cs typeface="Calibri"/>
                <a:sym typeface="Calibri"/>
              </a:rPr>
              <a:t>- أهمية الموارد البشرية في النجاح التنظيمي</a:t>
            </a:r>
            <a:br>
              <a:rPr lang="ku-Arab-IQ" sz="3600">
                <a:latin typeface="Calibri"/>
                <a:ea typeface="Calibri"/>
                <a:cs typeface="Calibri"/>
                <a:sym typeface="Calibri"/>
              </a:rPr>
            </a:br>
            <a:r>
              <a:rPr lang="ku-Arab-IQ" sz="3600">
                <a:latin typeface="Calibri"/>
                <a:ea typeface="Calibri"/>
                <a:cs typeface="Calibri"/>
                <a:sym typeface="Calibri"/>
              </a:rPr>
              <a:t>- وظائف ومسؤوليات الموارد البشرية الرئيسية</a:t>
            </a:r>
            <a:br>
              <a:rPr lang="ku-Arab-IQ" sz="3600">
                <a:latin typeface="Calibri"/>
                <a:ea typeface="Calibri"/>
                <a:cs typeface="Calibri"/>
                <a:sym typeface="Calibri"/>
              </a:rPr>
            </a:br>
            <a:r>
              <a:rPr lang="ku-Arab-IQ" sz="3600">
                <a:latin typeface="Calibri"/>
                <a:ea typeface="Calibri"/>
                <a:cs typeface="Calibri"/>
                <a:sym typeface="Calibri"/>
              </a:rPr>
              <a:t>- أدوار الموارد البشرية وأثرها على نتائج الأعمال</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1" algn="r">
              <a:lnSpc>
                <a:spcPct val="90000"/>
              </a:lnSpc>
              <a:spcBef>
                <a:spcPts val="0"/>
              </a:spcBef>
              <a:spcAft>
                <a:spcPts val="0"/>
              </a:spcAft>
              <a:buClr>
                <a:schemeClr val="dk1"/>
              </a:buClr>
              <a:buSzPct val="100000"/>
              <a:buChar char="•"/>
            </a:pPr>
            <a:r>
              <a:rPr lang="ku-Arab-IQ"/>
              <a:t>التوظيف</a:t>
            </a:r>
            <a:endParaRPr/>
          </a:p>
          <a:p>
            <a:pPr indent="-342900" lvl="0" marL="342900" rtl="1" algn="r">
              <a:lnSpc>
                <a:spcPct val="90000"/>
              </a:lnSpc>
              <a:spcBef>
                <a:spcPts val="1000"/>
              </a:spcBef>
              <a:spcAft>
                <a:spcPts val="0"/>
              </a:spcAft>
              <a:buClr>
                <a:schemeClr val="dk1"/>
              </a:buClr>
              <a:buSzPct val="100000"/>
              <a:buChar char="•"/>
            </a:pPr>
            <a:r>
              <a:rPr lang="ku-Arab-IQ"/>
              <a:t>التدريب والتطوير</a:t>
            </a:r>
            <a:endParaRPr/>
          </a:p>
          <a:p>
            <a:pPr indent="-342900" lvl="0" marL="342900" rtl="1" algn="r">
              <a:lnSpc>
                <a:spcPct val="90000"/>
              </a:lnSpc>
              <a:spcBef>
                <a:spcPts val="1000"/>
              </a:spcBef>
              <a:spcAft>
                <a:spcPts val="0"/>
              </a:spcAft>
              <a:buClr>
                <a:schemeClr val="dk1"/>
              </a:buClr>
              <a:buSzPct val="100000"/>
              <a:buChar char="•"/>
            </a:pPr>
            <a:r>
              <a:rPr lang="ku-Arab-IQ"/>
              <a:t>إدارة الأداء</a:t>
            </a:r>
            <a:endParaRPr/>
          </a:p>
          <a:p>
            <a:pPr indent="-342900" lvl="0" marL="342900" rtl="1" algn="r">
              <a:lnSpc>
                <a:spcPct val="90000"/>
              </a:lnSpc>
              <a:spcBef>
                <a:spcPts val="1000"/>
              </a:spcBef>
              <a:spcAft>
                <a:spcPts val="0"/>
              </a:spcAft>
              <a:buClr>
                <a:schemeClr val="dk1"/>
              </a:buClr>
              <a:buSzPct val="100000"/>
              <a:buChar char="•"/>
            </a:pPr>
            <a:r>
              <a:rPr lang="ku-Arab-IQ"/>
              <a:t>التعويضات والمزايا</a:t>
            </a:r>
            <a:endParaRPr/>
          </a:p>
          <a:p>
            <a:pPr indent="-342900" lvl="0" marL="342900" rtl="1" algn="r">
              <a:lnSpc>
                <a:spcPct val="90000"/>
              </a:lnSpc>
              <a:spcBef>
                <a:spcPts val="1000"/>
              </a:spcBef>
              <a:spcAft>
                <a:spcPts val="0"/>
              </a:spcAft>
              <a:buClr>
                <a:schemeClr val="dk1"/>
              </a:buClr>
              <a:buSzPct val="100000"/>
              <a:buChar char="•"/>
            </a:pPr>
            <a:r>
              <a:rPr lang="ku-Arab-IQ"/>
              <a:t>علاقات الموظفين</a:t>
            </a:r>
            <a:endParaRPr/>
          </a:p>
          <a:p>
            <a:pPr indent="-342900" lvl="0" marL="342900" rtl="1" algn="r">
              <a:lnSpc>
                <a:spcPct val="90000"/>
              </a:lnSpc>
              <a:spcBef>
                <a:spcPts val="1000"/>
              </a:spcBef>
              <a:spcAft>
                <a:spcPts val="0"/>
              </a:spcAft>
              <a:buClr>
                <a:schemeClr val="dk1"/>
              </a:buClr>
              <a:buSzPct val="100000"/>
              <a:buChar char="•"/>
            </a:pPr>
            <a:r>
              <a:rPr lang="ku-Arab-IQ"/>
              <a:t>الامتثال والقضايا القانونية</a:t>
            </a:r>
            <a:endParaRPr/>
          </a:p>
          <a:p>
            <a:pPr indent="-342900" lvl="0" marL="342900" rtl="1" algn="r">
              <a:lnSpc>
                <a:spcPct val="90000"/>
              </a:lnSpc>
              <a:spcBef>
                <a:spcPts val="1000"/>
              </a:spcBef>
              <a:spcAft>
                <a:spcPts val="0"/>
              </a:spcAft>
              <a:buClr>
                <a:schemeClr val="dk1"/>
              </a:buClr>
              <a:buSzPct val="100000"/>
              <a:buChar char="•"/>
            </a:pPr>
            <a:r>
              <a:rPr lang="ku-Arab-IQ"/>
              <a:t>تخطيط القوى العاملة</a:t>
            </a:r>
            <a:endParaRPr/>
          </a:p>
          <a:p>
            <a:pPr indent="-342900" lvl="0" marL="342900" rtl="1" algn="r">
              <a:lnSpc>
                <a:spcPct val="90000"/>
              </a:lnSpc>
              <a:spcBef>
                <a:spcPts val="1000"/>
              </a:spcBef>
              <a:spcAft>
                <a:spcPts val="0"/>
              </a:spcAft>
              <a:buClr>
                <a:schemeClr val="dk1"/>
              </a:buClr>
              <a:buSzPct val="100000"/>
              <a:buChar char="•"/>
            </a:pPr>
            <a:r>
              <a:rPr lang="ku-Arab-IQ"/>
              <a:t>الاحتفاظ بالموظفين</a:t>
            </a:r>
            <a:endParaRPr/>
          </a:p>
          <a:p>
            <a:pPr indent="-342900" lvl="0" marL="342900" rtl="1" algn="r">
              <a:lnSpc>
                <a:spcPct val="90000"/>
              </a:lnSpc>
              <a:spcBef>
                <a:spcPts val="1000"/>
              </a:spcBef>
              <a:spcAft>
                <a:spcPts val="0"/>
              </a:spcAft>
              <a:buClr>
                <a:schemeClr val="dk1"/>
              </a:buClr>
              <a:buSzPct val="100000"/>
              <a:buChar char="•"/>
            </a:pPr>
            <a:r>
              <a:rPr lang="ku-Arab-IQ"/>
              <a:t>التطوير التنظيمي</a:t>
            </a:r>
            <a:endParaRPr/>
          </a:p>
          <a:p>
            <a:pPr indent="-342900" lvl="0" marL="342900" rtl="1" algn="r">
              <a:lnSpc>
                <a:spcPct val="90000"/>
              </a:lnSpc>
              <a:spcBef>
                <a:spcPts val="1000"/>
              </a:spcBef>
              <a:spcAft>
                <a:spcPts val="0"/>
              </a:spcAft>
              <a:buClr>
                <a:schemeClr val="dk1"/>
              </a:buClr>
              <a:buSzPct val="100000"/>
              <a:buChar char="•"/>
            </a:pPr>
            <a:r>
              <a:rPr lang="ku-Arab-IQ"/>
              <a:t>إدارة استحقاقات الموظفين</a:t>
            </a:r>
            <a:endParaRPr/>
          </a:p>
          <a:p>
            <a:pPr indent="0" lvl="0" marL="0" rtl="1" algn="r">
              <a:lnSpc>
                <a:spcPct val="90000"/>
              </a:lnSpc>
              <a:spcBef>
                <a:spcPts val="1000"/>
              </a:spcBef>
              <a:spcAft>
                <a:spcPts val="0"/>
              </a:spcAft>
              <a:buClr>
                <a:schemeClr val="dk1"/>
              </a:buClr>
              <a:buSzPct val="100000"/>
              <a:buNone/>
            </a:pPr>
            <a:r>
              <a:t/>
            </a:r>
            <a:endParaRPr/>
          </a:p>
        </p:txBody>
      </p:sp>
      <p:sp>
        <p:nvSpPr>
          <p:cNvPr id="104" name="Google Shape;104;p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0000"/>
              </a:buClr>
              <a:buSzPts val="2800"/>
              <a:buFont typeface="Arial"/>
              <a:buNone/>
            </a:pPr>
            <a:r>
              <a:rPr lang="ku-Arab-IQ" sz="2800">
                <a:solidFill>
                  <a:srgbClr val="FF0000"/>
                </a:solidFill>
              </a:rPr>
              <a:t>ما هي </a:t>
            </a:r>
            <a:r>
              <a:rPr lang="ku-Arab-IQ" sz="2800">
                <a:solidFill>
                  <a:srgbClr val="FF0000"/>
                </a:solidFill>
                <a:latin typeface="Calibri"/>
                <a:ea typeface="Calibri"/>
                <a:cs typeface="Calibri"/>
                <a:sym typeface="Calibri"/>
              </a:rPr>
              <a:t>وظائف الموارد البشرية الرئيسية؟</a:t>
            </a:r>
            <a:r>
              <a:rPr lang="ku-Arab-IQ" sz="2800">
                <a:solidFill>
                  <a:srgbClr val="FF0000"/>
                </a:solidFill>
              </a:rPr>
              <a:t> </a:t>
            </a:r>
            <a:endParaRPr sz="2800"/>
          </a:p>
        </p:txBody>
      </p:sp>
      <p:sp>
        <p:nvSpPr>
          <p:cNvPr id="105" name="Google Shape;105;p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Clr>
                <a:schemeClr val="dk1"/>
              </a:buClr>
              <a:buSzPts val="2600"/>
              <a:buChar char="•"/>
            </a:pPr>
            <a:r>
              <a:rPr lang="ku-Arab-IQ" sz="2600">
                <a:latin typeface="Calibri"/>
                <a:ea typeface="Calibri"/>
                <a:cs typeface="Calibri"/>
                <a:sym typeface="Calibri"/>
              </a:rPr>
              <a:t> قيادة الفريق ودورها في إدارة الموارد البشرية</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 تقنيات إدارة النزاعات وحلها</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 استراتيجيات التحفيز لتعزيز أداء الموظفين</a:t>
            </a:r>
            <a:endParaRPr/>
          </a:p>
        </p:txBody>
      </p:sp>
      <p:sp>
        <p:nvSpPr>
          <p:cNvPr id="111" name="Google Shape;111;p5"/>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كفاءات متخصصي الموارد البشرية</a:t>
            </a:r>
            <a:endParaRPr sz="2800"/>
          </a:p>
        </p:txBody>
      </p:sp>
      <p:sp>
        <p:nvSpPr>
          <p:cNvPr id="112" name="Google Shape;112;p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0" lvl="0" marL="0" marR="0" rtl="1" algn="r">
              <a:lnSpc>
                <a:spcPct val="107000"/>
              </a:lnSpc>
              <a:spcBef>
                <a:spcPts val="0"/>
              </a:spcBef>
              <a:spcAft>
                <a:spcPts val="0"/>
              </a:spcAft>
              <a:buClr>
                <a:schemeClr val="dk1"/>
              </a:buClr>
              <a:buSzPts val="2600"/>
              <a:buChar char="•"/>
            </a:pPr>
            <a:r>
              <a:rPr lang="ku-Arab-IQ" sz="2600">
                <a:latin typeface="Calibri"/>
                <a:ea typeface="Calibri"/>
                <a:cs typeface="Calibri"/>
                <a:sym typeface="Calibri"/>
              </a:rPr>
              <a:t>تعريف اكتساب المواهب وأهميتها</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صياغة توصيف وظيفي ومواصفات فعالة</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استراتيجيات البحث عن مصادر لجذب أفضل المواهب</a:t>
            </a:r>
            <a:endParaRPr/>
          </a:p>
          <a:p>
            <a:pPr indent="0" lvl="0" marL="0" marR="0" rtl="1" algn="r">
              <a:lnSpc>
                <a:spcPct val="107000"/>
              </a:lnSpc>
              <a:spcBef>
                <a:spcPts val="800"/>
              </a:spcBef>
              <a:spcAft>
                <a:spcPts val="0"/>
              </a:spcAft>
              <a:buClr>
                <a:schemeClr val="dk1"/>
              </a:buClr>
              <a:buSzPts val="2600"/>
              <a:buChar char="•"/>
            </a:pPr>
            <a:r>
              <a:rPr lang="ku-Arab-IQ" sz="2600">
                <a:latin typeface="Calibri"/>
                <a:ea typeface="Calibri"/>
                <a:cs typeface="Calibri"/>
                <a:sym typeface="Calibri"/>
              </a:rPr>
              <a:t>الاستفادة من العلامة التجارية لصاحب العمل في التوظيف</a:t>
            </a:r>
            <a:endParaRPr/>
          </a:p>
        </p:txBody>
      </p:sp>
      <p:sp>
        <p:nvSpPr>
          <p:cNvPr id="118" name="Google Shape;118;p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التوظيف والاستبقاء</a:t>
            </a:r>
            <a:endParaRPr sz="2800"/>
          </a:p>
        </p:txBody>
      </p:sp>
      <p:sp>
        <p:nvSpPr>
          <p:cNvPr id="119" name="Google Shape;119;p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0000"/>
              </a:buClr>
              <a:buSzPts val="2800"/>
              <a:buFont typeface="Roboto"/>
              <a:buNone/>
            </a:pPr>
            <a:r>
              <a:rPr b="0" i="0" lang="ku-Arab-IQ" sz="2800">
                <a:solidFill>
                  <a:srgbClr val="FF0000"/>
                </a:solidFill>
                <a:latin typeface="Roboto"/>
                <a:ea typeface="Roboto"/>
                <a:cs typeface="Roboto"/>
                <a:sym typeface="Roboto"/>
              </a:rPr>
              <a:t>التوظيف </a:t>
            </a:r>
            <a:endParaRPr i="1" sz="2800"/>
          </a:p>
        </p:txBody>
      </p:sp>
      <p:sp>
        <p:nvSpPr>
          <p:cNvPr id="125" name="Google Shape;125;p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
        <p:nvSpPr>
          <p:cNvPr id="126" name="Google Shape;126;p7"/>
          <p:cNvSpPr txBox="1"/>
          <p:nvPr>
            <p:ph idx="1" type="body"/>
          </p:nvPr>
        </p:nvSpPr>
        <p:spPr>
          <a:xfrm>
            <a:off x="7130472" y="2043113"/>
            <a:ext cx="4624965" cy="4133850"/>
          </a:xfrm>
          <a:prstGeom prst="rect">
            <a:avLst/>
          </a:prstGeom>
          <a:noFill/>
          <a:ln>
            <a:noFill/>
          </a:ln>
        </p:spPr>
        <p:txBody>
          <a:bodyPr anchorCtr="0" anchor="t" bIns="45700" lIns="91425" spcFirstLastPara="1" rIns="91425" wrap="square" tIns="45700">
            <a:normAutofit/>
          </a:bodyPr>
          <a:lstStyle/>
          <a:p>
            <a:pPr indent="0" lvl="0" marL="0" marR="0" rtl="0" algn="r">
              <a:lnSpc>
                <a:spcPct val="107000"/>
              </a:lnSpc>
              <a:spcBef>
                <a:spcPts val="0"/>
              </a:spcBef>
              <a:spcAft>
                <a:spcPts val="0"/>
              </a:spcAft>
              <a:buClr>
                <a:schemeClr val="dk1"/>
              </a:buClr>
              <a:buSzPts val="2800"/>
              <a:buNone/>
            </a:pPr>
            <a:r>
              <a:rPr lang="ku-Arab-IQ"/>
              <a:t>التوظيف هو عملية تحديد الأفراد المؤهلين وجذبهم وتوظيفهم بنشاط لملء الوظائف الشاغرة داخل المنظمة. إنها وظيفة حاسمة لإدارة الموارد البشرية تهدف إلى ضمان أن المنظمة لديها المواهب المناسبة لتلبية احتياجات أعمالها الحالية والمستقبلية. </a:t>
            </a:r>
            <a:endParaRPr sz="4800">
              <a:latin typeface="Calibri"/>
              <a:ea typeface="Calibri"/>
              <a:cs typeface="Calibri"/>
              <a:sym typeface="Calibri"/>
            </a:endParaRPr>
          </a:p>
        </p:txBody>
      </p:sp>
      <p:pic>
        <p:nvPicPr>
          <p:cNvPr descr="We're hiring radio presenters. | Internet Radio Forums" id="127" name="Google Shape;127;p7"/>
          <p:cNvPicPr preferRelativeResize="0"/>
          <p:nvPr/>
        </p:nvPicPr>
        <p:blipFill rotWithShape="1">
          <a:blip r:embed="rId3">
            <a:alphaModFix/>
          </a:blip>
          <a:srcRect b="0" l="0" r="0" t="0"/>
          <a:stretch/>
        </p:blipFill>
        <p:spPr>
          <a:xfrm>
            <a:off x="928333" y="1570038"/>
            <a:ext cx="441325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مراحل التوظيف</a:t>
            </a:r>
            <a:endParaRPr sz="2800"/>
          </a:p>
        </p:txBody>
      </p:sp>
      <p:sp>
        <p:nvSpPr>
          <p:cNvPr id="133" name="Google Shape;133;p8"/>
          <p:cNvSpPr txBox="1"/>
          <p:nvPr>
            <p:ph idx="1" type="body"/>
          </p:nvPr>
        </p:nvSpPr>
        <p:spPr>
          <a:xfrm>
            <a:off x="6382326" y="2057400"/>
            <a:ext cx="5504873" cy="3811588"/>
          </a:xfrm>
          <a:prstGeom prst="rect">
            <a:avLst/>
          </a:prstGeom>
          <a:noFill/>
          <a:ln>
            <a:noFill/>
          </a:ln>
        </p:spPr>
        <p:txBody>
          <a:bodyPr anchorCtr="0" anchor="t" bIns="45700" lIns="91425" spcFirstLastPara="1" rIns="91425" wrap="square" tIns="45700">
            <a:normAutofit/>
          </a:bodyPr>
          <a:lstStyle/>
          <a:p>
            <a:pPr indent="-685800" lvl="0" marL="685800" rtl="1" algn="r">
              <a:lnSpc>
                <a:spcPct val="90000"/>
              </a:lnSpc>
              <a:spcBef>
                <a:spcPts val="0"/>
              </a:spcBef>
              <a:spcAft>
                <a:spcPts val="0"/>
              </a:spcAft>
              <a:buClr>
                <a:schemeClr val="dk1"/>
              </a:buClr>
              <a:buSzPts val="2600"/>
              <a:buFont typeface="Arial"/>
              <a:buChar char="•"/>
            </a:pPr>
            <a:r>
              <a:rPr lang="ku-Arab-IQ" sz="2600">
                <a:latin typeface="Roboto"/>
                <a:ea typeface="Roboto"/>
                <a:cs typeface="Roboto"/>
                <a:sym typeface="Roboto"/>
              </a:rPr>
              <a:t>الوصف الوظيفي</a:t>
            </a:r>
            <a:endParaRPr/>
          </a:p>
          <a:p>
            <a:pPr indent="-685800" lvl="0" marL="685800" rtl="1" algn="r">
              <a:lnSpc>
                <a:spcPct val="90000"/>
              </a:lnSpc>
              <a:spcBef>
                <a:spcPts val="0"/>
              </a:spcBef>
              <a:spcAft>
                <a:spcPts val="0"/>
              </a:spcAft>
              <a:buClr>
                <a:schemeClr val="dk1"/>
              </a:buClr>
              <a:buSzPts val="2600"/>
              <a:buFont typeface="Arial"/>
              <a:buChar char="•"/>
            </a:pPr>
            <a:r>
              <a:rPr lang="ku-Arab-IQ" sz="2600">
                <a:latin typeface="Roboto"/>
                <a:ea typeface="Roboto"/>
                <a:cs typeface="Roboto"/>
                <a:sym typeface="Roboto"/>
              </a:rPr>
              <a:t>إعلان الوظيفة </a:t>
            </a:r>
            <a:endParaRPr/>
          </a:p>
          <a:p>
            <a:pPr indent="-685800" lvl="0" marL="685800" rtl="1" algn="r">
              <a:lnSpc>
                <a:spcPct val="90000"/>
              </a:lnSpc>
              <a:spcBef>
                <a:spcPts val="0"/>
              </a:spcBef>
              <a:spcAft>
                <a:spcPts val="0"/>
              </a:spcAft>
              <a:buClr>
                <a:schemeClr val="dk1"/>
              </a:buClr>
              <a:buSzPts val="2600"/>
              <a:buFont typeface="Arial"/>
              <a:buChar char="•"/>
            </a:pPr>
            <a:r>
              <a:rPr lang="ku-Arab-IQ" sz="2600">
                <a:latin typeface="Roboto"/>
                <a:ea typeface="Roboto"/>
                <a:cs typeface="Roboto"/>
                <a:sym typeface="Roboto"/>
              </a:rPr>
              <a:t>الجذب والتقدیم</a:t>
            </a:r>
            <a:endParaRPr/>
          </a:p>
          <a:p>
            <a:pPr indent="-685800" lvl="0" marL="685800" rtl="1" algn="r">
              <a:lnSpc>
                <a:spcPct val="90000"/>
              </a:lnSpc>
              <a:spcBef>
                <a:spcPts val="0"/>
              </a:spcBef>
              <a:spcAft>
                <a:spcPts val="0"/>
              </a:spcAft>
              <a:buClr>
                <a:schemeClr val="dk1"/>
              </a:buClr>
              <a:buSzPts val="2600"/>
              <a:buFont typeface="Arial"/>
              <a:buChar char="•"/>
            </a:pPr>
            <a:r>
              <a:rPr lang="ku-Arab-IQ" sz="2600">
                <a:latin typeface="Roboto"/>
                <a:ea typeface="Roboto"/>
                <a:cs typeface="Roboto"/>
                <a:sym typeface="Roboto"/>
              </a:rPr>
              <a:t>مقابلة العمل</a:t>
            </a:r>
            <a:endParaRPr/>
          </a:p>
          <a:p>
            <a:pPr indent="-685800" lvl="0" marL="685800" rtl="1" algn="r">
              <a:lnSpc>
                <a:spcPct val="90000"/>
              </a:lnSpc>
              <a:spcBef>
                <a:spcPts val="0"/>
              </a:spcBef>
              <a:spcAft>
                <a:spcPts val="0"/>
              </a:spcAft>
              <a:buClr>
                <a:schemeClr val="dk1"/>
              </a:buClr>
              <a:buSzPts val="2600"/>
              <a:buFont typeface="Arial"/>
              <a:buChar char="•"/>
            </a:pPr>
            <a:r>
              <a:rPr lang="ku-Arab-IQ" sz="2600">
                <a:latin typeface="Roboto"/>
                <a:ea typeface="Roboto"/>
                <a:cs typeface="Roboto"/>
                <a:sym typeface="Roboto"/>
              </a:rPr>
              <a:t>عرض العمل</a:t>
            </a:r>
            <a:endParaRPr/>
          </a:p>
        </p:txBody>
      </p:sp>
      <p:sp>
        <p:nvSpPr>
          <p:cNvPr id="134" name="Google Shape;134;p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pic>
        <p:nvPicPr>
          <p:cNvPr id="135" name="Google Shape;135;p8"/>
          <p:cNvPicPr preferRelativeResize="0"/>
          <p:nvPr/>
        </p:nvPicPr>
        <p:blipFill rotWithShape="1">
          <a:blip r:embed="rId3">
            <a:alphaModFix/>
          </a:blip>
          <a:srcRect b="0" l="0" r="0" t="0"/>
          <a:stretch/>
        </p:blipFill>
        <p:spPr>
          <a:xfrm>
            <a:off x="304801" y="1714103"/>
            <a:ext cx="4572000" cy="3429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9"/>
          <p:cNvSpPr txBox="1"/>
          <p:nvPr>
            <p:ph type="title"/>
          </p:nvPr>
        </p:nvSpPr>
        <p:spPr>
          <a:xfrm>
            <a:off x="450273" y="1282556"/>
            <a:ext cx="11095182"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800"/>
              <a:buFont typeface="Calibri"/>
              <a:buNone/>
            </a:pPr>
            <a:r>
              <a:rPr b="1" lang="ku-Arab-IQ" sz="2800">
                <a:latin typeface="Calibri"/>
                <a:ea typeface="Calibri"/>
                <a:cs typeface="Calibri"/>
                <a:sym typeface="Calibri"/>
              </a:rPr>
              <a:t>الوصف ال</a:t>
            </a:r>
            <a:r>
              <a:rPr lang="ku-Arab-IQ" sz="2800"/>
              <a:t>وظيفي</a:t>
            </a:r>
            <a:endParaRPr sz="2800"/>
          </a:p>
        </p:txBody>
      </p:sp>
      <p:sp>
        <p:nvSpPr>
          <p:cNvPr id="141" name="Google Shape;141;p9"/>
          <p:cNvSpPr txBox="1"/>
          <p:nvPr>
            <p:ph idx="2" type="body"/>
          </p:nvPr>
        </p:nvSpPr>
        <p:spPr>
          <a:xfrm>
            <a:off x="450274" y="2057400"/>
            <a:ext cx="10975108" cy="3811588"/>
          </a:xfrm>
          <a:prstGeom prst="rect">
            <a:avLst/>
          </a:prstGeom>
          <a:noFill/>
          <a:ln>
            <a:noFill/>
          </a:ln>
        </p:spPr>
        <p:txBody>
          <a:bodyPr anchorCtr="0" anchor="t" bIns="45700" lIns="91425" spcFirstLastPara="1" rIns="91425" wrap="square" tIns="45700">
            <a:normAutofit/>
          </a:bodyPr>
          <a:lstStyle/>
          <a:p>
            <a:pPr indent="-457200" lvl="0" marL="457200" rtl="1" algn="r">
              <a:lnSpc>
                <a:spcPct val="120000"/>
              </a:lnSpc>
              <a:spcBef>
                <a:spcPts val="0"/>
              </a:spcBef>
              <a:spcAft>
                <a:spcPts val="0"/>
              </a:spcAft>
              <a:buClr>
                <a:schemeClr val="dk1"/>
              </a:buClr>
              <a:buSzPts val="2600"/>
              <a:buFont typeface="Arial"/>
              <a:buChar char="•"/>
            </a:pPr>
            <a:r>
              <a:rPr lang="ku-Arab-IQ" sz="2600"/>
              <a:t>يؤدي إنشاء توصيف وظيفي واضح وموجز إلى:</a:t>
            </a:r>
            <a:endParaRPr/>
          </a:p>
          <a:p>
            <a:pPr indent="-457200" lvl="0" marL="457200" rtl="1" algn="r">
              <a:lnSpc>
                <a:spcPct val="120000"/>
              </a:lnSpc>
              <a:spcBef>
                <a:spcPts val="1000"/>
              </a:spcBef>
              <a:spcAft>
                <a:spcPts val="0"/>
              </a:spcAft>
              <a:buClr>
                <a:schemeClr val="dk1"/>
              </a:buClr>
              <a:buSzPts val="2600"/>
              <a:buFont typeface="Arial"/>
              <a:buChar char="•"/>
            </a:pPr>
            <a:r>
              <a:rPr lang="ku-Arab-IQ" sz="2600"/>
              <a:t> تأكد من أن جمهورك المستهدف من المرشحين المحتملين يفهم تماما الوظيفة التي توظفها</a:t>
            </a:r>
            <a:endParaRPr/>
          </a:p>
          <a:p>
            <a:pPr indent="-457200" lvl="0" marL="457200" rtl="1" algn="r">
              <a:lnSpc>
                <a:spcPct val="120000"/>
              </a:lnSpc>
              <a:spcBef>
                <a:spcPts val="1000"/>
              </a:spcBef>
              <a:spcAft>
                <a:spcPts val="0"/>
              </a:spcAft>
              <a:buClr>
                <a:schemeClr val="dk1"/>
              </a:buClr>
              <a:buSzPts val="2600"/>
              <a:buFont typeface="Arial"/>
              <a:buChar char="•"/>
            </a:pPr>
            <a:r>
              <a:rPr lang="ku-Arab-IQ" sz="2600"/>
              <a:t> یساعدك أنت أو مديرك على تعيين المهام بفعالية</a:t>
            </a:r>
            <a:endParaRPr/>
          </a:p>
          <a:p>
            <a:pPr indent="-457200" lvl="0" marL="457200" rtl="1" algn="r">
              <a:lnSpc>
                <a:spcPct val="120000"/>
              </a:lnSpc>
              <a:spcBef>
                <a:spcPts val="1000"/>
              </a:spcBef>
              <a:spcAft>
                <a:spcPts val="0"/>
              </a:spcAft>
              <a:buClr>
                <a:schemeClr val="dk1"/>
              </a:buClr>
              <a:buSzPts val="2600"/>
              <a:buFont typeface="Arial"/>
              <a:buChar char="•"/>
            </a:pPr>
            <a:r>
              <a:rPr lang="ku-Arab-IQ" sz="2600"/>
              <a:t> يساعدك أنت وموظفك على الاتفاق علی کیفیة العمل </a:t>
            </a:r>
            <a:endParaRPr/>
          </a:p>
          <a:p>
            <a:pPr indent="-457200" lvl="0" marL="457200" rtl="1" algn="r">
              <a:lnSpc>
                <a:spcPct val="120000"/>
              </a:lnSpc>
              <a:spcBef>
                <a:spcPts val="1000"/>
              </a:spcBef>
              <a:spcAft>
                <a:spcPts val="0"/>
              </a:spcAft>
              <a:buClr>
                <a:schemeClr val="dk1"/>
              </a:buClr>
              <a:buSzPts val="2600"/>
              <a:buFont typeface="Arial"/>
              <a:buChar char="•"/>
            </a:pPr>
            <a:r>
              <a:rPr lang="ku-Arab-IQ" sz="2600"/>
              <a:t>يقوي الهيكل التنظيمي الخاص بك</a:t>
            </a:r>
            <a:endParaRPr/>
          </a:p>
        </p:txBody>
      </p:sp>
      <p:sp>
        <p:nvSpPr>
          <p:cNvPr id="142" name="Google Shape;142;p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ku-Arab-IQ"/>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AB5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2023-09-07T07:47:26Z</dcterms:created>
  <dc:creator>Holguera Baez, Maria GIZ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0x010100E541112864F6A9478784012680FB5A85</vt:lpwstr>
  </property>
</Properties>
</file>