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embeddedFontLst>
    <p:embeddedFont>
      <p:font typeface="Ubuntu"/>
      <p:regular r:id="rId50"/>
      <p:bold r:id="rId51"/>
      <p:italic r:id="rId52"/>
      <p:boldItalic r:id="rId53"/>
    </p:embeddedFont>
    <p:embeddedFont>
      <p:font typeface="Noto Sans"/>
      <p:regular r:id="rId54"/>
      <p:bold r:id="rId55"/>
      <p:italic r:id="rId56"/>
      <p:boldItalic r:id="rId57"/>
    </p:embeddedFont>
    <p:embeddedFont>
      <p:font typeface="Montserrat"/>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2" roundtripDataSignature="AMtx7mj7Kx8vZwNliAyHHx47Lf7i7fb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28BD0C-26F1-4B01-B6BB-90C80F1CA0BD}">
  <a:tblStyle styleId="{7028BD0C-26F1-4B01-B6BB-90C80F1CA0B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Montserrat-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Ubuntu-bold.fntdata"/><Relationship Id="rId50" Type="http://schemas.openxmlformats.org/officeDocument/2006/relationships/font" Target="fonts/Ubuntu-regular.fntdata"/><Relationship Id="rId53" Type="http://schemas.openxmlformats.org/officeDocument/2006/relationships/font" Target="fonts/Ubuntu-boldItalic.fntdata"/><Relationship Id="rId52" Type="http://schemas.openxmlformats.org/officeDocument/2006/relationships/font" Target="fonts/Ubuntu-italic.fntdata"/><Relationship Id="rId11" Type="http://schemas.openxmlformats.org/officeDocument/2006/relationships/slide" Target="slides/slide6.xml"/><Relationship Id="rId55" Type="http://schemas.openxmlformats.org/officeDocument/2006/relationships/font" Target="fonts/NotoSans-bold.fntdata"/><Relationship Id="rId10" Type="http://schemas.openxmlformats.org/officeDocument/2006/relationships/slide" Target="slides/slide5.xml"/><Relationship Id="rId54" Type="http://schemas.openxmlformats.org/officeDocument/2006/relationships/font" Target="fonts/NotoSans-regular.fntdata"/><Relationship Id="rId13" Type="http://schemas.openxmlformats.org/officeDocument/2006/relationships/slide" Target="slides/slide8.xml"/><Relationship Id="rId57" Type="http://schemas.openxmlformats.org/officeDocument/2006/relationships/font" Target="fonts/NotoSans-boldItalic.fntdata"/><Relationship Id="rId12" Type="http://schemas.openxmlformats.org/officeDocument/2006/relationships/slide" Target="slides/slide7.xml"/><Relationship Id="rId56" Type="http://schemas.openxmlformats.org/officeDocument/2006/relationships/font" Target="fonts/NotoSans-italic.fntdata"/><Relationship Id="rId15" Type="http://schemas.openxmlformats.org/officeDocument/2006/relationships/slide" Target="slides/slide10.xml"/><Relationship Id="rId59" Type="http://schemas.openxmlformats.org/officeDocument/2006/relationships/font" Target="fonts/Montserrat-bold.fntdata"/><Relationship Id="rId14" Type="http://schemas.openxmlformats.org/officeDocument/2006/relationships/slide" Target="slides/slide9.xml"/><Relationship Id="rId58" Type="http://schemas.openxmlformats.org/officeDocument/2006/relationships/font" Target="fonts/Montserra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IQ"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1" algn="r">
              <a:spcBef>
                <a:spcPts val="0"/>
              </a:spcBef>
              <a:spcAft>
                <a:spcPts val="0"/>
              </a:spcAft>
              <a:buClr>
                <a:schemeClr val="dk1"/>
              </a:buClr>
              <a:buSzPts val="1200"/>
              <a:buFont typeface="Arial"/>
              <a:buChar char="•"/>
            </a:pPr>
            <a:r>
              <a:rPr lang="ar-IQ" sz="1200">
                <a:latin typeface="Arial"/>
                <a:ea typeface="Arial"/>
                <a:cs typeface="Arial"/>
                <a:sym typeface="Arial"/>
              </a:rPr>
              <a:t>يمكن تخزين المعلومات الرقمية والوصول إليها ومشاركتها بسهولة. هذا مهم بشكل خاص في عالم الأعمال اليوم ، حيث يجب أن يكون الوصول إلى المعلومات بسرعة وسهولة من قبل الموظفين والعملاء والشركاء.</a:t>
            </a:r>
            <a:br>
              <a:rPr lang="ar-IQ" sz="1200">
                <a:latin typeface="Arial"/>
                <a:ea typeface="Arial"/>
                <a:cs typeface="Arial"/>
                <a:sym typeface="Arial"/>
              </a:rPr>
            </a:br>
            <a:r>
              <a:rPr lang="ar-IQ" sz="1200">
                <a:latin typeface="Arial"/>
                <a:ea typeface="Arial"/>
                <a:cs typeface="Arial"/>
                <a:sym typeface="Arial"/>
              </a:rPr>
              <a:t>يمكن معالجة المعلومات الرقمية بسهولة أكبر من المعلومات التناظرية. هذا يعني أنه يمكن للشركات تحليل البيانات واستخدامها بسهولة أكبر لاتخاذ قرارات أفضل.</a:t>
            </a:r>
            <a:br>
              <a:rPr lang="ar-IQ" sz="1200">
                <a:latin typeface="Arial"/>
                <a:ea typeface="Arial"/>
                <a:cs typeface="Arial"/>
                <a:sym typeface="Arial"/>
              </a:rPr>
            </a:br>
            <a:r>
              <a:rPr lang="ar-IQ" sz="1200">
                <a:latin typeface="Arial"/>
                <a:ea typeface="Arial"/>
                <a:cs typeface="Arial"/>
                <a:sym typeface="Arial"/>
              </a:rPr>
              <a:t>يمكن أن تساعد الرقمنة الشركات على توفير المال عن طريق تقليل الحاجة إلى المستندات الورقية والمواد التناظرية الأخرى.</a:t>
            </a:r>
            <a:endParaRPr/>
          </a:p>
        </p:txBody>
      </p:sp>
      <p:sp>
        <p:nvSpPr>
          <p:cNvPr id="172" name="Google Shape;1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1" algn="r">
              <a:lnSpc>
                <a:spcPct val="100000"/>
              </a:lnSpc>
              <a:spcBef>
                <a:spcPts val="0"/>
              </a:spcBef>
              <a:spcAft>
                <a:spcPts val="0"/>
              </a:spcAft>
              <a:buClr>
                <a:schemeClr val="dk1"/>
              </a:buClr>
              <a:buSzPts val="1200"/>
              <a:buFont typeface="Noto Sans Symbols"/>
              <a:buChar char="❑"/>
            </a:pPr>
            <a:r>
              <a:rPr b="1" lang="ar-IQ" sz="1200">
                <a:latin typeface="Ubuntu"/>
                <a:ea typeface="Ubuntu"/>
                <a:cs typeface="Ubuntu"/>
                <a:sym typeface="Ubuntu"/>
              </a:rPr>
              <a:t>يمكن نسخ المعلومات الرقمية وتوزيعها بسهولة دون إذن من صاحب حقوق الطبع والنشر. وقد أدى ذلك إلى مشاكل مع القرصنة وسرقة الملكية الفكرية.</a:t>
            </a:r>
            <a:br>
              <a:rPr b="1" lang="ar-IQ" sz="1200">
                <a:latin typeface="Ubuntu"/>
                <a:ea typeface="Ubuntu"/>
                <a:cs typeface="Ubuntu"/>
                <a:sym typeface="Ubuntu"/>
              </a:rPr>
            </a:br>
            <a:r>
              <a:rPr b="1" lang="ar-IQ" sz="1200">
                <a:latin typeface="Ubuntu"/>
                <a:ea typeface="Ubuntu"/>
                <a:cs typeface="Ubuntu"/>
                <a:sym typeface="Ubuntu"/>
              </a:rPr>
              <a:t>يمكن تغيير المعلومات الرقمية أو حذفها بسهولة. يمكن أن يؤدي ذلك إلى أخطاء وسوء فهم ، خاصة إذا لم يتم تصنيف المعلومات المعدلة أو تحديدها بشكل صحيح.</a:t>
            </a:r>
            <a:br>
              <a:rPr b="1" lang="ar-IQ" sz="1200">
                <a:latin typeface="Ubuntu"/>
                <a:ea typeface="Ubuntu"/>
                <a:cs typeface="Ubuntu"/>
                <a:sym typeface="Ubuntu"/>
              </a:rPr>
            </a:br>
            <a:r>
              <a:rPr b="1" lang="ar-IQ" sz="1200">
                <a:latin typeface="Ubuntu"/>
                <a:ea typeface="Ubuntu"/>
                <a:cs typeface="Ubuntu"/>
                <a:sym typeface="Ubuntu"/>
              </a:rPr>
              <a:t>يمكن أن تؤدي الرقمنة إلى الاعتماد على التكنولوجيا ، والتي يمكن أن تكون مكلفة ويصعب صيانتها على نطاق واسع. إذا فشلت الأنظمة الرقمية للشركة ، فمن الصعب استعادة البيانات المفقودة.</a:t>
            </a:r>
            <a:endParaRPr b="0" i="0" sz="1200">
              <a:latin typeface="Ubuntu"/>
              <a:ea typeface="Ubuntu"/>
              <a:cs typeface="Ubuntu"/>
              <a:sym typeface="Ubuntu"/>
            </a:endParaRPr>
          </a:p>
          <a:p>
            <a:pPr indent="0" lvl="0" marL="0" rtl="0" algn="r">
              <a:spcBef>
                <a:spcPts val="0"/>
              </a:spcBef>
              <a:spcAft>
                <a:spcPts val="0"/>
              </a:spcAft>
              <a:buNone/>
            </a:pPr>
            <a:r>
              <a:t/>
            </a:r>
            <a:endParaRPr/>
          </a:p>
        </p:txBody>
      </p:sp>
      <p:sp>
        <p:nvSpPr>
          <p:cNvPr id="179" name="Google Shape;17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IQ">
                <a:solidFill>
                  <a:srgbClr val="0070C0"/>
                </a:solidFill>
              </a:rPr>
              <a:t>Comment: Upon searching </a:t>
            </a:r>
            <a:r>
              <a:rPr lang="ar-IQ"/>
              <a:t>e-parwarda, </a:t>
            </a:r>
            <a:r>
              <a:rPr lang="ar-IQ">
                <a:solidFill>
                  <a:srgbClr val="0070C0"/>
                </a:solidFill>
              </a:rPr>
              <a:t>it seems it is the main school management app in Kurdistan.</a:t>
            </a:r>
            <a:endParaRPr/>
          </a:p>
          <a:p>
            <a:pPr indent="0" lvl="0" marL="0" rtl="0" algn="l">
              <a:spcBef>
                <a:spcPts val="0"/>
              </a:spcBef>
              <a:spcAft>
                <a:spcPts val="0"/>
              </a:spcAft>
              <a:buNone/>
            </a:pPr>
            <a:r>
              <a:rPr lang="ar-IQ">
                <a:solidFill>
                  <a:srgbClr val="0070C0"/>
                </a:solidFill>
              </a:rPr>
              <a:t>Not sure whether it is a government operated app but it will be great to include an additional case study, if any,</a:t>
            </a:r>
            <a:endParaRPr/>
          </a:p>
          <a:p>
            <a:pPr indent="0" lvl="0" marL="0" rtl="0" algn="l">
              <a:spcBef>
                <a:spcPts val="0"/>
              </a:spcBef>
              <a:spcAft>
                <a:spcPts val="0"/>
              </a:spcAft>
              <a:buNone/>
            </a:pPr>
            <a:r>
              <a:rPr lang="ar-IQ">
                <a:solidFill>
                  <a:srgbClr val="0070C0"/>
                </a:solidFill>
              </a:rPr>
              <a:t>where Digitization/digitilization is operated/managed by an MSME to be more relevant for participants.</a:t>
            </a:r>
            <a:endParaRPr/>
          </a:p>
          <a:p>
            <a:pPr indent="0" lvl="0" marL="0" rtl="0" algn="l">
              <a:spcBef>
                <a:spcPts val="0"/>
              </a:spcBef>
              <a:spcAft>
                <a:spcPts val="0"/>
              </a:spcAft>
              <a:buNone/>
            </a:pPr>
            <a:r>
              <a:t/>
            </a:r>
            <a:endParaRPr/>
          </a:p>
        </p:txBody>
      </p:sp>
      <p:sp>
        <p:nvSpPr>
          <p:cNvPr id="229" name="Google Shape;22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b="1" lang="ar-IQ" sz="1200">
                <a:solidFill>
                  <a:srgbClr val="FF0000"/>
                </a:solidFill>
                <a:highlight>
                  <a:srgbClr val="FFFF00"/>
                </a:highlight>
                <a:latin typeface="Simplified Arabic"/>
                <a:ea typeface="Simplified Arabic"/>
                <a:cs typeface="Simplified Arabic"/>
                <a:sym typeface="Simplified Arabic"/>
              </a:rPr>
              <a:t>سببين رئيسيين سرعا تبني ال MSME للرقمنة</a:t>
            </a:r>
            <a:endParaRPr b="1" sz="1200">
              <a:solidFill>
                <a:srgbClr val="FF0000"/>
              </a:solidFill>
              <a:highlight>
                <a:srgbClr val="FFFF00"/>
              </a:highlight>
              <a:latin typeface="Simplified Arabic"/>
              <a:ea typeface="Simplified Arabic"/>
              <a:cs typeface="Simplified Arabic"/>
              <a:sym typeface="Simplified Arabic"/>
            </a:endParaRPr>
          </a:p>
          <a:p>
            <a:pPr indent="0" lvl="0" marL="0" marR="0" rtl="1" algn="r">
              <a:lnSpc>
                <a:spcPct val="100000"/>
              </a:lnSpc>
              <a:spcBef>
                <a:spcPts val="0"/>
              </a:spcBef>
              <a:spcAft>
                <a:spcPts val="0"/>
              </a:spcAft>
              <a:buClr>
                <a:schemeClr val="dk1"/>
              </a:buClr>
              <a:buSzPts val="1200"/>
              <a:buFont typeface="Simplified Arabic"/>
              <a:buNone/>
            </a:pPr>
            <a:r>
              <a:rPr lang="ar-IQ" sz="1200">
                <a:latin typeface="Simplified Arabic"/>
                <a:ea typeface="Simplified Arabic"/>
                <a:cs typeface="Simplified Arabic"/>
                <a:sym typeface="Simplified Arabic"/>
              </a:rPr>
              <a:t>اليوم، في ظل </a:t>
            </a:r>
            <a:r>
              <a:rPr b="1" lang="ar-IQ" sz="1200">
                <a:latin typeface="Simplified Arabic"/>
                <a:ea typeface="Simplified Arabic"/>
                <a:cs typeface="Simplified Arabic"/>
                <a:sym typeface="Simplified Arabic"/>
              </a:rPr>
              <a:t>الخطى المتسارعة في عالم الاعمال التجارية،</a:t>
            </a:r>
            <a:r>
              <a:rPr lang="ar-IQ" sz="1200">
                <a:latin typeface="Simplified Arabic"/>
                <a:ea typeface="Simplified Arabic"/>
                <a:cs typeface="Simplified Arabic"/>
                <a:sym typeface="Simplified Arabic"/>
              </a:rPr>
              <a:t> تواجه الشركات الصغيرة والمتوسطة MSME ضغوطا متزايدة لرقمنة عملياتها لتظل قادرة على المنافسة. </a:t>
            </a:r>
            <a:r>
              <a:rPr b="1" lang="ar-IQ" sz="1200">
                <a:latin typeface="Simplified Arabic"/>
                <a:ea typeface="Simplified Arabic"/>
                <a:cs typeface="Simplified Arabic"/>
                <a:sym typeface="Simplified Arabic"/>
              </a:rPr>
              <a:t>أدى الوباء العالمي إلى تسريع هذا الاتجاه</a:t>
            </a:r>
            <a:r>
              <a:rPr lang="ar-IQ" sz="1200">
                <a:latin typeface="Simplified Arabic"/>
                <a:ea typeface="Simplified Arabic"/>
                <a:cs typeface="Simplified Arabic"/>
                <a:sym typeface="Simplified Arabic"/>
              </a:rPr>
              <a:t> ، حيث تتبنى الشركات من جميع الأحجام التقنيات الرقمية بسرعة للبقاء والازدهار في الوضع الطبيعي الجديد.</a:t>
            </a:r>
            <a:endParaRPr b="1" sz="1200">
              <a:latin typeface="Simplified Arabic"/>
              <a:ea typeface="Simplified Arabic"/>
              <a:cs typeface="Simplified Arabic"/>
              <a:sym typeface="Simplified Arabic"/>
            </a:endParaRPr>
          </a:p>
          <a:p>
            <a:pPr indent="0" lvl="0" marL="0" rtl="0" algn="l">
              <a:spcBef>
                <a:spcPts val="0"/>
              </a:spcBef>
              <a:spcAft>
                <a:spcPts val="0"/>
              </a:spcAft>
              <a:buNone/>
            </a:pPr>
            <a:r>
              <a:t/>
            </a:r>
            <a:endParaRPr/>
          </a:p>
        </p:txBody>
      </p:sp>
      <p:sp>
        <p:nvSpPr>
          <p:cNvPr id="243" name="Google Shape;24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70C0"/>
              </a:buClr>
              <a:buSzPts val="1200"/>
              <a:buFont typeface="Calibri"/>
              <a:buNone/>
            </a:pPr>
            <a:r>
              <a:rPr lang="ar-IQ">
                <a:solidFill>
                  <a:srgbClr val="0070C0"/>
                </a:solidFill>
              </a:rPr>
              <a:t>اقتراح: اطلب من المشاركين التفكير في تحديات الرقمنة ومشاركتها للمشروعات المتناهية الصغر والصغيرة والمتوسطة إما في </a:t>
            </a:r>
            <a:br>
              <a:rPr lang="ar-IQ">
                <a:solidFill>
                  <a:srgbClr val="0070C0"/>
                </a:solidFill>
              </a:rPr>
            </a:br>
            <a:r>
              <a:rPr lang="ar-IQ">
                <a:solidFill>
                  <a:srgbClr val="0070C0"/>
                </a:solidFill>
              </a:rPr>
              <a:t>لوحة أو في مجموعات صغيرة قبل أن تعرض عليهم شرائح "التحديات في الرقمنة للشركات متناهية الصغر والصغيرة والمتوسطة" حتى يدركوا</a:t>
            </a:r>
            <a:br>
              <a:rPr lang="ar-IQ">
                <a:solidFill>
                  <a:srgbClr val="0070C0"/>
                </a:solidFill>
              </a:rPr>
            </a:br>
            <a:r>
              <a:rPr lang="ar-IQ">
                <a:solidFill>
                  <a:srgbClr val="0070C0"/>
                </a:solidFill>
              </a:rPr>
              <a:t>أن التحديات موجودة بالفعل.</a:t>
            </a:r>
            <a:endParaRPr>
              <a:solidFill>
                <a:srgbClr val="0070C0"/>
              </a:solidFill>
            </a:endParaRPr>
          </a:p>
          <a:p>
            <a:pPr indent="0" lvl="0" marL="0" rtl="0" algn="r">
              <a:spcBef>
                <a:spcPts val="0"/>
              </a:spcBef>
              <a:spcAft>
                <a:spcPts val="0"/>
              </a:spcAft>
              <a:buNone/>
            </a:pPr>
            <a:r>
              <a:t/>
            </a:r>
            <a:endParaRPr/>
          </a:p>
        </p:txBody>
      </p:sp>
      <p:sp>
        <p:nvSpPr>
          <p:cNvPr id="252" name="Google Shape;25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258" name="Google Shape;25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265" name="Google Shape;26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272" name="Google Shape;27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70C0"/>
              </a:buClr>
              <a:buSzPts val="1200"/>
              <a:buFont typeface="Calibri"/>
              <a:buNone/>
            </a:pPr>
            <a:r>
              <a:rPr lang="ar-IQ">
                <a:solidFill>
                  <a:srgbClr val="0070C0"/>
                </a:solidFill>
              </a:rPr>
              <a:t>اقتراح: نقل الرسم التخطيطي الأصلي إلى شريحة الرقمنة ورقمنة العمليات والتحول الرقمي (الشرائح 13-14)</a:t>
            </a:r>
            <a:br>
              <a:rPr lang="ar-IQ">
                <a:solidFill>
                  <a:srgbClr val="0070C0"/>
                </a:solidFill>
              </a:rPr>
            </a:br>
            <a:r>
              <a:rPr lang="ar-IQ">
                <a:solidFill>
                  <a:srgbClr val="0070C0"/>
                </a:solidFill>
              </a:rPr>
              <a:t>يرجى تعيين صورة أو رسم تخطيطي مختلف للنص أعلاه.</a:t>
            </a:r>
            <a:endParaRPr>
              <a:solidFill>
                <a:srgbClr val="0070C0"/>
              </a:solidFill>
            </a:endParaRPr>
          </a:p>
          <a:p>
            <a:pPr indent="0" lvl="0" marL="0" rtl="1" algn="r">
              <a:spcBef>
                <a:spcPts val="0"/>
              </a:spcBef>
              <a:spcAft>
                <a:spcPts val="0"/>
              </a:spcAft>
              <a:buNone/>
            </a:pPr>
            <a:r>
              <a:t/>
            </a:r>
            <a:endParaRPr/>
          </a:p>
        </p:txBody>
      </p:sp>
      <p:sp>
        <p:nvSpPr>
          <p:cNvPr id="279" name="Google Shape;27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IQ">
                <a:solidFill>
                  <a:srgbClr val="0070C0"/>
                </a:solidFill>
              </a:rPr>
              <a:t>Suggestion: Slides 37 to 42 can be demonstrated as a graphic that summarizes essential steps an MSME should </a:t>
            </a:r>
            <a:endParaRPr/>
          </a:p>
          <a:p>
            <a:pPr indent="0" lvl="0" marL="0" rtl="0" algn="l">
              <a:spcBef>
                <a:spcPts val="0"/>
              </a:spcBef>
              <a:spcAft>
                <a:spcPts val="0"/>
              </a:spcAft>
              <a:buNone/>
            </a:pPr>
            <a:r>
              <a:rPr lang="ar-IQ">
                <a:solidFill>
                  <a:srgbClr val="0070C0"/>
                </a:solidFill>
              </a:rPr>
              <a:t>take for Digitization. Example is shown at the next slide.</a:t>
            </a:r>
            <a:endParaRPr/>
          </a:p>
          <a:p>
            <a:pPr indent="0" lvl="0" marL="0" rtl="0" algn="l">
              <a:spcBef>
                <a:spcPts val="0"/>
              </a:spcBef>
              <a:spcAft>
                <a:spcPts val="0"/>
              </a:spcAft>
              <a:buNone/>
            </a:pPr>
            <a:r>
              <a:t/>
            </a:r>
            <a:endParaRPr/>
          </a:p>
        </p:txBody>
      </p:sp>
      <p:sp>
        <p:nvSpPr>
          <p:cNvPr id="343" name="Google Shape;343;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rtl="1" algn="r">
              <a:spcBef>
                <a:spcPts val="0"/>
              </a:spcBef>
              <a:spcAft>
                <a:spcPts val="0"/>
              </a:spcAft>
              <a:buClr>
                <a:schemeClr val="dk1"/>
              </a:buClr>
              <a:buSzPts val="1200"/>
              <a:buFont typeface="Calibri"/>
              <a:buNone/>
            </a:pPr>
            <a:r>
              <a:t/>
            </a:r>
            <a:endParaRPr sz="1200"/>
          </a:p>
          <a:p>
            <a:pPr indent="-228600" lvl="0" marL="228600" rtl="1" algn="r">
              <a:spcBef>
                <a:spcPts val="0"/>
              </a:spcBef>
              <a:spcAft>
                <a:spcPts val="0"/>
              </a:spcAft>
              <a:buClr>
                <a:schemeClr val="dk1"/>
              </a:buClr>
              <a:buSzPts val="1200"/>
              <a:buFont typeface="Calibri"/>
              <a:buAutoNum type="arabicPeriod"/>
            </a:pPr>
            <a:r>
              <a:rPr b="1" lang="ar-IQ" sz="1200">
                <a:latin typeface="Ubuntu"/>
                <a:ea typeface="Ubuntu"/>
                <a:cs typeface="Ubuntu"/>
                <a:sym typeface="Ubuntu"/>
              </a:rPr>
              <a:t>تتمثل الخطوة الأولى لتحسين كفاءتك في اختيار الأدوات الرقمية التي تناسب احتياجات مؤسستك وأهدافها. هناك العديد من الخيارات المتاحة ، من الأنظمة الأساسية والتطبيقات المستندة إلى السحابة إلى حلول البرامج والأجهزة. يجب مراعاة عوامل مثل التكلفة والأمان وقابلية التوسع والتوافق وسهولة الاستخدام عند اختيار أدواتك. يجب عليك أيضا تقييم كيفية دمجها مع أنظمتك الحالية وسير العمل ، وكيف يمكنها دعم رؤيتك وأهدافك الاستراتيجية.</a:t>
            </a:r>
            <a:endParaRPr b="1" sz="1200">
              <a:latin typeface="Ubuntu"/>
              <a:ea typeface="Ubuntu"/>
              <a:cs typeface="Ubuntu"/>
              <a:sym typeface="Ubuntu"/>
            </a:endParaRPr>
          </a:p>
          <a:p>
            <a:pPr indent="-152400" lvl="0" marL="228600" rtl="1" algn="l">
              <a:spcBef>
                <a:spcPts val="0"/>
              </a:spcBef>
              <a:spcAft>
                <a:spcPts val="0"/>
              </a:spcAft>
              <a:buClr>
                <a:schemeClr val="dk1"/>
              </a:buClr>
              <a:buSzPts val="1200"/>
              <a:buFont typeface="Calibri"/>
              <a:buNone/>
            </a:pPr>
            <a:r>
              <a:t/>
            </a:r>
            <a:endParaRPr/>
          </a:p>
          <a:p>
            <a:pPr indent="-228600" lvl="0" marL="228600" rtl="1" algn="r">
              <a:spcBef>
                <a:spcPts val="0"/>
              </a:spcBef>
              <a:spcAft>
                <a:spcPts val="0"/>
              </a:spcAft>
              <a:buClr>
                <a:schemeClr val="dk1"/>
              </a:buClr>
              <a:buSzPts val="1200"/>
              <a:buFont typeface="Calibri"/>
              <a:buAutoNum type="arabicPeriod"/>
            </a:pPr>
            <a:r>
              <a:rPr b="1" lang="ar-IQ">
                <a:latin typeface="Ubuntu"/>
                <a:ea typeface="Ubuntu"/>
                <a:cs typeface="Ubuntu"/>
                <a:sym typeface="Ubuntu"/>
              </a:rPr>
              <a:t>بمجرد اختيار أدواتك الرقمية ، تحتاج إلى التأكد من أن موظفيك مدربون تدريبا جيدا ومرتاحون لاستخدامها. يمكنك توفير جلسات تدريبية أو أدلة أو مقاطع فيديو أو موارد أخرى عبر الإنترنت أو شخصيا لمساعدة موظفيك على تعلم ميزات الأدوات ووظائفها. يجب عليك أيضا تشجيع التعليقات والاقتراحات من موظفيك حول كيفية تحسين استخدامهم وتجربتهم. من خلال الاستثمار في مهارات موظفيك وثقتهم ، يمكنك تعزيز أدائهم ورضاهم.</a:t>
            </a:r>
            <a:endParaRPr b="1">
              <a:latin typeface="Ubuntu"/>
              <a:ea typeface="Ubuntu"/>
              <a:cs typeface="Ubuntu"/>
              <a:sym typeface="Ubuntu"/>
            </a:endParaRPr>
          </a:p>
          <a:p>
            <a:pPr indent="-152400" lvl="0" marL="228600" rtl="1" algn="r">
              <a:spcBef>
                <a:spcPts val="0"/>
              </a:spcBef>
              <a:spcAft>
                <a:spcPts val="0"/>
              </a:spcAft>
              <a:buClr>
                <a:schemeClr val="dk1"/>
              </a:buClr>
              <a:buSzPts val="1200"/>
              <a:buFont typeface="Calibri"/>
              <a:buNone/>
            </a:pPr>
            <a:r>
              <a:t/>
            </a:r>
            <a:endParaRPr b="1">
              <a:latin typeface="Ubuntu"/>
              <a:ea typeface="Ubuntu"/>
              <a:cs typeface="Ubuntu"/>
              <a:sym typeface="Ubuntu"/>
            </a:endParaRPr>
          </a:p>
          <a:p>
            <a:pPr indent="-152400" lvl="0" marL="228600" rtl="1" algn="r">
              <a:spcBef>
                <a:spcPts val="0"/>
              </a:spcBef>
              <a:spcAft>
                <a:spcPts val="0"/>
              </a:spcAft>
              <a:buClr>
                <a:schemeClr val="dk1"/>
              </a:buClr>
              <a:buSzPts val="1200"/>
              <a:buFont typeface="Calibri"/>
              <a:buNone/>
            </a:pPr>
            <a:r>
              <a:t/>
            </a:r>
            <a:endParaRPr/>
          </a:p>
          <a:p>
            <a:pPr indent="-228600" lvl="0" marL="228600" rtl="1" algn="r">
              <a:spcBef>
                <a:spcPts val="0"/>
              </a:spcBef>
              <a:spcAft>
                <a:spcPts val="0"/>
              </a:spcAft>
              <a:buClr>
                <a:schemeClr val="dk1"/>
              </a:buClr>
              <a:buSzPts val="1200"/>
              <a:buFont typeface="Calibri"/>
              <a:buAutoNum type="arabicPeriod"/>
            </a:pPr>
            <a:r>
              <a:rPr b="1" lang="ar-IQ">
                <a:latin typeface="Ubuntu"/>
                <a:ea typeface="Ubuntu"/>
                <a:cs typeface="Ubuntu"/>
                <a:sym typeface="Ubuntu"/>
              </a:rPr>
              <a:t>هناك طريقة أخرى لاستخدام الأدوات الرقمية لتحسين كفاءتك وهي أتمتة بعض المهام المتكررة أو الدنيوية التي تستهلك وقتك وطاقتك. على سبيل المثال ، يمكنك استخدام البرامج أو التطبيقات لجدولة اجتماعاتك أو إرسال تذكيرات أو إنشاء تقارير أو تتبع نفقاتك أو إدارة مشاريعك. يمكنك أيضا استخدام الأدوات التي يمكنها إجراء عمليات حسابية معقدة أو تحليل البيانات أو إنشاء مرئيات لك. من خلال أتمتة مهامك ، يمكنك تحرير وقتك والتركيز على الجوانب الأكثر إبداعا أو استراتيجية لعملك.</a:t>
            </a:r>
            <a:endParaRPr b="1">
              <a:latin typeface="Ubuntu"/>
              <a:ea typeface="Ubuntu"/>
              <a:cs typeface="Ubuntu"/>
              <a:sym typeface="Ubuntu"/>
            </a:endParaRPr>
          </a:p>
          <a:p>
            <a:pPr indent="-152400" lvl="0" marL="228600" rtl="1" algn="r">
              <a:spcBef>
                <a:spcPts val="0"/>
              </a:spcBef>
              <a:spcAft>
                <a:spcPts val="0"/>
              </a:spcAft>
              <a:buClr>
                <a:schemeClr val="dk1"/>
              </a:buClr>
              <a:buSzPts val="1200"/>
              <a:buFont typeface="Calibri"/>
              <a:buNone/>
            </a:pPr>
            <a:r>
              <a:t/>
            </a:r>
            <a:endParaRPr b="1">
              <a:latin typeface="Ubuntu"/>
              <a:ea typeface="Ubuntu"/>
              <a:cs typeface="Ubuntu"/>
              <a:sym typeface="Ubuntu"/>
            </a:endParaRPr>
          </a:p>
          <a:p>
            <a:pPr indent="-152400" lvl="0" marL="228600" rtl="1" algn="l">
              <a:spcBef>
                <a:spcPts val="0"/>
              </a:spcBef>
              <a:spcAft>
                <a:spcPts val="0"/>
              </a:spcAft>
              <a:buClr>
                <a:schemeClr val="dk1"/>
              </a:buClr>
              <a:buSzPts val="1200"/>
              <a:buFont typeface="Calibri"/>
              <a:buNone/>
            </a:pPr>
            <a:r>
              <a:t/>
            </a:r>
            <a:endParaRPr/>
          </a:p>
          <a:p>
            <a:pPr indent="-228600" lvl="0" marL="228600" rtl="1" algn="r">
              <a:spcBef>
                <a:spcPts val="0"/>
              </a:spcBef>
              <a:spcAft>
                <a:spcPts val="0"/>
              </a:spcAft>
              <a:buClr>
                <a:schemeClr val="dk1"/>
              </a:buClr>
              <a:buSzPts val="1200"/>
              <a:buFont typeface="Calibri"/>
              <a:buAutoNum type="arabicPeriod"/>
            </a:pPr>
            <a:r>
              <a:rPr b="1" lang="ar-IQ">
                <a:latin typeface="Ubuntu"/>
                <a:ea typeface="Ubuntu"/>
                <a:cs typeface="Ubuntu"/>
                <a:sym typeface="Ubuntu"/>
              </a:rPr>
              <a:t>التواصل هو مفتاح نجاح أي مؤسسة ، ويمكن أن تساعدك الأدوات الرقمية على التواصل بشكل أكثر فعالية مع أصحاب المصلحة الداخليين والخارجيين. يمكنك استخدام أدوات مثل البريد الإلكتروني أو المراسلة الفورية أو مؤتمرات الفيديو أو الوسائط الاجتماعية لمشاركة المعلومات أو التعاون أو بناء العلاقات. يمكنك أيضا استخدام الأدوات التي يمكنها تسهيل التعليقات أو الاستطلاعات أو استطلاعات الرأي أو المراجعات لجمع رؤى وآراء من عملائك أو شركائك أو موظفيك. من خلال التواصل الفعال ، يمكنك تحسين فهمك ومواءمتك ومشاركتك.</a:t>
            </a:r>
            <a:endParaRPr b="1">
              <a:latin typeface="Ubuntu"/>
              <a:ea typeface="Ubuntu"/>
              <a:cs typeface="Ubuntu"/>
              <a:sym typeface="Ubuntu"/>
            </a:endParaRPr>
          </a:p>
          <a:p>
            <a:pPr indent="-152400" lvl="0" marL="228600" rtl="1" algn="r">
              <a:spcBef>
                <a:spcPts val="0"/>
              </a:spcBef>
              <a:spcAft>
                <a:spcPts val="0"/>
              </a:spcAft>
              <a:buClr>
                <a:schemeClr val="dk1"/>
              </a:buClr>
              <a:buSzPts val="1200"/>
              <a:buFont typeface="Calibri"/>
              <a:buNone/>
            </a:pPr>
            <a:r>
              <a:t/>
            </a:r>
            <a:endParaRPr b="1" i="0">
              <a:latin typeface="Ubuntu"/>
              <a:ea typeface="Ubuntu"/>
              <a:cs typeface="Ubuntu"/>
              <a:sym typeface="Ubuntu"/>
            </a:endParaRPr>
          </a:p>
          <a:p>
            <a:pPr indent="-228600" lvl="0" marL="228600" marR="0" rtl="1" algn="r">
              <a:lnSpc>
                <a:spcPct val="100000"/>
              </a:lnSpc>
              <a:spcBef>
                <a:spcPts val="0"/>
              </a:spcBef>
              <a:spcAft>
                <a:spcPts val="0"/>
              </a:spcAft>
              <a:buClr>
                <a:schemeClr val="dk1"/>
              </a:buClr>
              <a:buSzPts val="1200"/>
              <a:buFont typeface="Calibri"/>
              <a:buAutoNum type="arabicPeriod"/>
            </a:pPr>
            <a:r>
              <a:rPr b="1" lang="ar-IQ">
                <a:latin typeface="Ubuntu"/>
                <a:ea typeface="Ubuntu"/>
                <a:cs typeface="Ubuntu"/>
                <a:sym typeface="Ubuntu"/>
              </a:rPr>
              <a:t>أخيرا ، يمكنك استخدام الأدوات الرقمية لتعزيز عملية صنع القرار كمدير تنفيذي. يمكنك استخدام الأدوات التي يمكن أن تساعدك في جمع البيانات والمعلومات ذات الصلة وتنظيمها والوصول إليها من مصادر مختلفة. يمكنك أيضا استخدام الأدوات التي يمكن أن تساعدك في تصور بياناتك وتفسيرها وتقديمها بطرق مفيدة. يمكنك أيضا استخدام الأدوات التي يمكن أن تساعدك في محاكاة السيناريوهات أو اختبار الفرضيات أو تقييم البدائل. من خلال تعزيز عملية صنع القرار الخاصة بك ، يمكنك زيادة دقتك وثقتك وتأثيرك.</a:t>
            </a:r>
            <a:endParaRPr/>
          </a:p>
          <a:p>
            <a:pPr indent="-152400" lvl="0" marL="228600" rtl="1" algn="r">
              <a:spcBef>
                <a:spcPts val="0"/>
              </a:spcBef>
              <a:spcAft>
                <a:spcPts val="0"/>
              </a:spcAft>
              <a:buClr>
                <a:schemeClr val="dk1"/>
              </a:buClr>
              <a:buSzPts val="1200"/>
              <a:buFont typeface="Calibri"/>
              <a:buNone/>
            </a:pPr>
            <a:r>
              <a:t/>
            </a:r>
            <a:endParaRPr b="0" i="0">
              <a:latin typeface="Ubuntu"/>
              <a:ea typeface="Ubuntu"/>
              <a:cs typeface="Ubuntu"/>
              <a:sym typeface="Ubuntu"/>
            </a:endParaRPr>
          </a:p>
          <a:p>
            <a:pPr indent="-152400" lvl="0" marL="228600" rtl="1" algn="r">
              <a:spcBef>
                <a:spcPts val="0"/>
              </a:spcBef>
              <a:spcAft>
                <a:spcPts val="0"/>
              </a:spcAft>
              <a:buClr>
                <a:schemeClr val="dk1"/>
              </a:buClr>
              <a:buSzPts val="1200"/>
              <a:buFont typeface="Calibri"/>
              <a:buNone/>
            </a:pPr>
            <a:r>
              <a:t/>
            </a:r>
            <a:endParaRPr/>
          </a:p>
          <a:p>
            <a:pPr indent="-152400" lvl="0" marL="228600" rtl="1" algn="r">
              <a:spcBef>
                <a:spcPts val="0"/>
              </a:spcBef>
              <a:spcAft>
                <a:spcPts val="0"/>
              </a:spcAft>
              <a:buClr>
                <a:schemeClr val="dk1"/>
              </a:buClr>
              <a:buSzPts val="1200"/>
              <a:buFont typeface="Calibri"/>
              <a:buNone/>
            </a:pPr>
            <a:r>
              <a:t/>
            </a:r>
            <a:endParaRPr b="1">
              <a:latin typeface="Ubuntu"/>
              <a:ea typeface="Ubuntu"/>
              <a:cs typeface="Ubuntu"/>
              <a:sym typeface="Ubuntu"/>
            </a:endParaRPr>
          </a:p>
          <a:p>
            <a:pPr indent="-152400" lvl="0" marL="228600" rtl="1" algn="r">
              <a:spcBef>
                <a:spcPts val="0"/>
              </a:spcBef>
              <a:spcAft>
                <a:spcPts val="0"/>
              </a:spcAft>
              <a:buClr>
                <a:schemeClr val="dk1"/>
              </a:buClr>
              <a:buSzPts val="1200"/>
              <a:buFont typeface="Calibri"/>
              <a:buNone/>
            </a:pPr>
            <a:r>
              <a:t/>
            </a:r>
            <a:endParaRPr/>
          </a:p>
          <a:p>
            <a:pPr indent="-152400" lvl="0" marL="228600" rtl="1" algn="r">
              <a:spcBef>
                <a:spcPts val="0"/>
              </a:spcBef>
              <a:spcAft>
                <a:spcPts val="0"/>
              </a:spcAft>
              <a:buClr>
                <a:schemeClr val="dk1"/>
              </a:buClr>
              <a:buSzPts val="1200"/>
              <a:buFont typeface="Calibri"/>
              <a:buNone/>
            </a:pPr>
            <a:r>
              <a:t/>
            </a:r>
            <a:endParaRPr sz="1200"/>
          </a:p>
          <a:p>
            <a:pPr indent="-152400" lvl="0" marL="228600" rtl="0" algn="r">
              <a:spcBef>
                <a:spcPts val="0"/>
              </a:spcBef>
              <a:spcAft>
                <a:spcPts val="0"/>
              </a:spcAft>
              <a:buClr>
                <a:schemeClr val="dk1"/>
              </a:buClr>
              <a:buSzPts val="1200"/>
              <a:buFont typeface="Calibri"/>
              <a:buNone/>
            </a:pPr>
            <a:r>
              <a:t/>
            </a:r>
            <a:endParaRPr/>
          </a:p>
        </p:txBody>
      </p:sp>
      <p:sp>
        <p:nvSpPr>
          <p:cNvPr id="349" name="Google Shape;34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b="1" lang="ar-IQ" sz="1200">
                <a:latin typeface="Simplified Arabic"/>
                <a:ea typeface="Simplified Arabic"/>
                <a:cs typeface="Simplified Arabic"/>
                <a:sym typeface="Simplified Arabic"/>
              </a:rPr>
              <a:t>مصطلح (المشاريع المتناهية الصغر والصغيرة والمتوسطة) أطلق </a:t>
            </a:r>
            <a:r>
              <a:rPr lang="ar-IQ" sz="1200">
                <a:latin typeface="Simplified Arabic"/>
                <a:ea typeface="Simplified Arabic"/>
                <a:cs typeface="Simplified Arabic"/>
                <a:sym typeface="Simplified Arabic"/>
              </a:rPr>
              <a:t>من قبل حكومة الهند بالاتفاق مع قانون تنمية المشاريع الصغيرة والمتوسطة والصغيرة والمتوسطة MSMED لعام 2006. وتديرها وزارة المشروعات المتناهية الصغر والصغيرة والمتوسطة  MoMSME.</a:t>
            </a:r>
            <a:endParaRPr/>
          </a:p>
          <a:p>
            <a:pPr indent="0" lvl="0" marL="0" rtl="1" algn="l">
              <a:spcBef>
                <a:spcPts val="0"/>
              </a:spcBef>
              <a:spcAft>
                <a:spcPts val="0"/>
              </a:spcAft>
              <a:buNone/>
            </a:pPr>
            <a:r>
              <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IQ"/>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6"/>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46"/>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ank">
  <p:cSld name="Content_Blank">
    <p:spTree>
      <p:nvGrpSpPr>
        <p:cNvPr id="51" name="Shape 51"/>
        <p:cNvGrpSpPr/>
        <p:nvPr/>
      </p:nvGrpSpPr>
      <p:grpSpPr>
        <a:xfrm>
          <a:off x="0" y="0"/>
          <a:ext cx="0" cy="0"/>
          <a:chOff x="0" y="0"/>
          <a:chExt cx="0" cy="0"/>
        </a:xfrm>
      </p:grpSpPr>
      <p:sp>
        <p:nvSpPr>
          <p:cNvPr id="52" name="Google Shape;52;p5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53" name="Google Shape;53;p55"/>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ircle Pictures">
  <p:cSld name="Content + Circle Pictures">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56"/>
          <p:cNvSpPr/>
          <p:nvPr>
            <p:ph idx="2" type="pic"/>
          </p:nvPr>
        </p:nvSpPr>
        <p:spPr>
          <a:xfrm>
            <a:off x="969963" y="1566304"/>
            <a:ext cx="2138669" cy="2138669"/>
          </a:xfrm>
          <a:prstGeom prst="ellipse">
            <a:avLst/>
          </a:prstGeom>
          <a:solidFill>
            <a:schemeClr val="lt2"/>
          </a:solidFill>
          <a:ln>
            <a:noFill/>
          </a:ln>
        </p:spPr>
      </p:sp>
      <p:sp>
        <p:nvSpPr>
          <p:cNvPr id="56" name="Google Shape;56;p56"/>
          <p:cNvSpPr/>
          <p:nvPr>
            <p:ph idx="3" type="pic"/>
          </p:nvPr>
        </p:nvSpPr>
        <p:spPr>
          <a:xfrm>
            <a:off x="3581400" y="1566303"/>
            <a:ext cx="2138669" cy="2138669"/>
          </a:xfrm>
          <a:prstGeom prst="ellipse">
            <a:avLst/>
          </a:prstGeom>
          <a:solidFill>
            <a:schemeClr val="lt2"/>
          </a:solidFill>
          <a:ln>
            <a:noFill/>
          </a:ln>
        </p:spPr>
      </p:sp>
      <p:sp>
        <p:nvSpPr>
          <p:cNvPr id="57" name="Google Shape;57;p56"/>
          <p:cNvSpPr/>
          <p:nvPr>
            <p:ph idx="4" type="pic"/>
          </p:nvPr>
        </p:nvSpPr>
        <p:spPr>
          <a:xfrm>
            <a:off x="6192837" y="1566302"/>
            <a:ext cx="2138669" cy="2138669"/>
          </a:xfrm>
          <a:prstGeom prst="ellipse">
            <a:avLst/>
          </a:prstGeom>
          <a:solidFill>
            <a:schemeClr val="lt2"/>
          </a:solidFill>
          <a:ln>
            <a:noFill/>
          </a:ln>
        </p:spPr>
      </p:sp>
      <p:sp>
        <p:nvSpPr>
          <p:cNvPr id="58" name="Google Shape;58;p56"/>
          <p:cNvSpPr/>
          <p:nvPr>
            <p:ph idx="5" type="pic"/>
          </p:nvPr>
        </p:nvSpPr>
        <p:spPr>
          <a:xfrm>
            <a:off x="8804274" y="1566301"/>
            <a:ext cx="2138669" cy="2138669"/>
          </a:xfrm>
          <a:prstGeom prst="ellipse">
            <a:avLst/>
          </a:prstGeom>
          <a:solidFill>
            <a:schemeClr val="lt2"/>
          </a:solidFill>
          <a:ln>
            <a:noFill/>
          </a:ln>
        </p:spPr>
      </p:sp>
      <p:cxnSp>
        <p:nvCxnSpPr>
          <p:cNvPr id="59" name="Google Shape;59;p56"/>
          <p:cNvCxnSpPr/>
          <p:nvPr/>
        </p:nvCxnSpPr>
        <p:spPr>
          <a:xfrm>
            <a:off x="3349671" y="4014635"/>
            <a:ext cx="0" cy="1187018"/>
          </a:xfrm>
          <a:prstGeom prst="straightConnector1">
            <a:avLst/>
          </a:prstGeom>
          <a:noFill/>
          <a:ln cap="flat" cmpd="sng" w="9525">
            <a:solidFill>
              <a:schemeClr val="dk1"/>
            </a:solidFill>
            <a:prstDash val="solid"/>
            <a:round/>
            <a:headEnd len="sm" w="sm" type="none"/>
            <a:tailEnd len="sm" w="sm" type="none"/>
          </a:ln>
        </p:spPr>
      </p:cxnSp>
      <p:cxnSp>
        <p:nvCxnSpPr>
          <p:cNvPr id="60" name="Google Shape;60;p56"/>
          <p:cNvCxnSpPr/>
          <p:nvPr/>
        </p:nvCxnSpPr>
        <p:spPr>
          <a:xfrm>
            <a:off x="5970419" y="4014635"/>
            <a:ext cx="0" cy="1187018"/>
          </a:xfrm>
          <a:prstGeom prst="straightConnector1">
            <a:avLst/>
          </a:prstGeom>
          <a:noFill/>
          <a:ln cap="flat" cmpd="sng" w="9525">
            <a:solidFill>
              <a:schemeClr val="dk1"/>
            </a:solidFill>
            <a:prstDash val="solid"/>
            <a:round/>
            <a:headEnd len="sm" w="sm" type="none"/>
            <a:tailEnd len="sm" w="sm" type="none"/>
          </a:ln>
        </p:spPr>
      </p:cxnSp>
      <p:cxnSp>
        <p:nvCxnSpPr>
          <p:cNvPr id="61" name="Google Shape;61;p56"/>
          <p:cNvCxnSpPr/>
          <p:nvPr/>
        </p:nvCxnSpPr>
        <p:spPr>
          <a:xfrm>
            <a:off x="8591167" y="4014635"/>
            <a:ext cx="0" cy="1187018"/>
          </a:xfrm>
          <a:prstGeom prst="straightConnector1">
            <a:avLst/>
          </a:prstGeom>
          <a:noFill/>
          <a:ln cap="flat" cmpd="sng" w="9525">
            <a:solidFill>
              <a:schemeClr val="dk1"/>
            </a:solidFill>
            <a:prstDash val="solid"/>
            <a:round/>
            <a:headEnd len="sm" w="sm" type="none"/>
            <a:tailEnd len="sm" w="sm" type="none"/>
          </a:ln>
        </p:spPr>
      </p:cxnSp>
      <p:sp>
        <p:nvSpPr>
          <p:cNvPr id="62" name="Google Shape;62;p56"/>
          <p:cNvSpPr txBox="1"/>
          <p:nvPr>
            <p:ph idx="1" type="body"/>
          </p:nvPr>
        </p:nvSpPr>
        <p:spPr>
          <a:xfrm>
            <a:off x="997897"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56"/>
          <p:cNvSpPr txBox="1"/>
          <p:nvPr>
            <p:ph idx="6" type="body"/>
          </p:nvPr>
        </p:nvSpPr>
        <p:spPr>
          <a:xfrm>
            <a:off x="3618645"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56"/>
          <p:cNvSpPr txBox="1"/>
          <p:nvPr>
            <p:ph idx="7" type="body"/>
          </p:nvPr>
        </p:nvSpPr>
        <p:spPr>
          <a:xfrm>
            <a:off x="623939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56"/>
          <p:cNvSpPr txBox="1"/>
          <p:nvPr>
            <p:ph idx="8" type="body"/>
          </p:nvPr>
        </p:nvSpPr>
        <p:spPr>
          <a:xfrm>
            <a:off x="886014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5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67" name="Google Shape;67;p56"/>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ictures">
  <p:cSld name="Content + Pictures">
    <p:bg>
      <p:bgPr>
        <a:solidFill>
          <a:srgbClr val="FFFFFF"/>
        </a:solidFill>
      </p:bgPr>
    </p:bg>
    <p:spTree>
      <p:nvGrpSpPr>
        <p:cNvPr id="68" name="Shape 68"/>
        <p:cNvGrpSpPr/>
        <p:nvPr/>
      </p:nvGrpSpPr>
      <p:grpSpPr>
        <a:xfrm>
          <a:off x="0" y="0"/>
          <a:ext cx="0" cy="0"/>
          <a:chOff x="0" y="0"/>
          <a:chExt cx="0" cy="0"/>
        </a:xfrm>
      </p:grpSpPr>
      <p:sp>
        <p:nvSpPr>
          <p:cNvPr id="69" name="Google Shape;69;p57"/>
          <p:cNvSpPr/>
          <p:nvPr>
            <p:ph idx="2" type="pic"/>
          </p:nvPr>
        </p:nvSpPr>
        <p:spPr>
          <a:xfrm>
            <a:off x="970722" y="1855177"/>
            <a:ext cx="3141663" cy="2090737"/>
          </a:xfrm>
          <a:prstGeom prst="rect">
            <a:avLst/>
          </a:prstGeom>
          <a:solidFill>
            <a:schemeClr val="lt2"/>
          </a:solidFill>
          <a:ln>
            <a:noFill/>
          </a:ln>
        </p:spPr>
      </p:sp>
      <p:sp>
        <p:nvSpPr>
          <p:cNvPr id="70" name="Google Shape;70;p57"/>
          <p:cNvSpPr/>
          <p:nvPr>
            <p:ph idx="3" type="pic"/>
          </p:nvPr>
        </p:nvSpPr>
        <p:spPr>
          <a:xfrm>
            <a:off x="7901451" y="1855178"/>
            <a:ext cx="3141663" cy="2090737"/>
          </a:xfrm>
          <a:prstGeom prst="rect">
            <a:avLst/>
          </a:prstGeom>
          <a:solidFill>
            <a:schemeClr val="lt2"/>
          </a:solidFill>
          <a:ln>
            <a:noFill/>
          </a:ln>
        </p:spPr>
      </p:sp>
      <p:sp>
        <p:nvSpPr>
          <p:cNvPr id="71" name="Google Shape;71;p57"/>
          <p:cNvSpPr/>
          <p:nvPr>
            <p:ph idx="4" type="pic"/>
          </p:nvPr>
        </p:nvSpPr>
        <p:spPr>
          <a:xfrm>
            <a:off x="4436086" y="1855177"/>
            <a:ext cx="3141663" cy="2090737"/>
          </a:xfrm>
          <a:prstGeom prst="rect">
            <a:avLst/>
          </a:prstGeom>
          <a:solidFill>
            <a:schemeClr val="lt2"/>
          </a:solidFill>
          <a:ln>
            <a:noFill/>
          </a:ln>
        </p:spPr>
      </p:sp>
      <p:sp>
        <p:nvSpPr>
          <p:cNvPr id="72" name="Google Shape;72;p57"/>
          <p:cNvSpPr txBox="1"/>
          <p:nvPr>
            <p:ph idx="1" type="body"/>
          </p:nvPr>
        </p:nvSpPr>
        <p:spPr>
          <a:xfrm>
            <a:off x="1206774" y="360919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7"/>
          <p:cNvSpPr txBox="1"/>
          <p:nvPr>
            <p:ph idx="5" type="body"/>
          </p:nvPr>
        </p:nvSpPr>
        <p:spPr>
          <a:xfrm>
            <a:off x="4672139" y="361245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57"/>
          <p:cNvSpPr txBox="1"/>
          <p:nvPr>
            <p:ph idx="6" type="body"/>
          </p:nvPr>
        </p:nvSpPr>
        <p:spPr>
          <a:xfrm>
            <a:off x="8137503" y="3607947"/>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76" name="Google Shape;76;p57"/>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ouble column">
  <p:cSld name="Content double column">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58"/>
          <p:cNvSpPr txBox="1"/>
          <p:nvPr>
            <p:ph idx="1" type="body"/>
          </p:nvPr>
        </p:nvSpPr>
        <p:spPr>
          <a:xfrm>
            <a:off x="457201" y="2043545"/>
            <a:ext cx="556259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8"/>
          <p:cNvSpPr txBox="1"/>
          <p:nvPr>
            <p:ph idx="2" type="body"/>
          </p:nvPr>
        </p:nvSpPr>
        <p:spPr>
          <a:xfrm>
            <a:off x="6172199" y="2043545"/>
            <a:ext cx="556259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58"/>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82" name="Google Shape;82;p58"/>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r Slide">
  <p:cSld name="Lasr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47"/>
          <p:cNvSpPr txBox="1"/>
          <p:nvPr>
            <p:ph type="ctrTitle"/>
          </p:nvPr>
        </p:nvSpPr>
        <p:spPr>
          <a:xfrm>
            <a:off x="3706086" y="2604655"/>
            <a:ext cx="4918365"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7"/>
          <p:cNvSpPr txBox="1"/>
          <p:nvPr>
            <p:ph idx="1" type="subTitle"/>
          </p:nvPr>
        </p:nvSpPr>
        <p:spPr>
          <a:xfrm>
            <a:off x="3706086" y="4128510"/>
            <a:ext cx="4918365"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1">
  <p:cSld name="Chapter Slide #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8"/>
          <p:cNvSpPr txBox="1"/>
          <p:nvPr>
            <p:ph type="ctrTitle"/>
          </p:nvPr>
        </p:nvSpPr>
        <p:spPr>
          <a:xfrm>
            <a:off x="4724398"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8"/>
          <p:cNvSpPr txBox="1"/>
          <p:nvPr>
            <p:ph idx="1" type="subTitle"/>
          </p:nvPr>
        </p:nvSpPr>
        <p:spPr>
          <a:xfrm>
            <a:off x="4724398"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0">
  <p:cSld name="Content #1.0">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49"/>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9"/>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9"/>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type="blank">
  <p:cSld name="BLANK">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5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30" name="Google Shape;30;p50"/>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bg>
      <p:bgPr>
        <a:solidFill>
          <a:srgbClr val="FFFFFF"/>
        </a:solidFill>
      </p:bgPr>
    </p:bg>
    <p:spTree>
      <p:nvGrpSpPr>
        <p:cNvPr id="31" name="Shape 31"/>
        <p:cNvGrpSpPr/>
        <p:nvPr/>
      </p:nvGrpSpPr>
      <p:grpSpPr>
        <a:xfrm>
          <a:off x="0" y="0"/>
          <a:ext cx="0" cy="0"/>
          <a:chOff x="0" y="0"/>
          <a:chExt cx="0" cy="0"/>
        </a:xfrm>
      </p:grpSpPr>
      <p:sp>
        <p:nvSpPr>
          <p:cNvPr id="32" name="Google Shape;32;p51"/>
          <p:cNvSpPr txBox="1"/>
          <p:nvPr>
            <p:ph type="ctrTitle"/>
          </p:nvPr>
        </p:nvSpPr>
        <p:spPr>
          <a:xfrm>
            <a:off x="526471"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1"/>
          <p:cNvSpPr txBox="1"/>
          <p:nvPr>
            <p:ph idx="1" type="subTitle"/>
          </p:nvPr>
        </p:nvSpPr>
        <p:spPr>
          <a:xfrm>
            <a:off x="526471"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bg>
      <p:bgPr>
        <a:solidFill>
          <a:srgbClr val="FFFFFF"/>
        </a:solidFill>
      </p:bgPr>
    </p:bg>
    <p:spTree>
      <p:nvGrpSpPr>
        <p:cNvPr id="34" name="Shape 34"/>
        <p:cNvGrpSpPr/>
        <p:nvPr/>
      </p:nvGrpSpPr>
      <p:grpSpPr>
        <a:xfrm>
          <a:off x="0" y="0"/>
          <a:ext cx="0" cy="0"/>
          <a:chOff x="0" y="0"/>
          <a:chExt cx="0" cy="0"/>
        </a:xfrm>
      </p:grpSpPr>
      <p:sp>
        <p:nvSpPr>
          <p:cNvPr id="35" name="Google Shape;35;p52"/>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2"/>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5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38" name="Google Shape;38;p52"/>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bg>
      <p:bgPr>
        <a:solidFill>
          <a:srgbClr val="FFFFFF"/>
        </a:solidFill>
      </p:bgPr>
    </p:bg>
    <p:spTree>
      <p:nvGrpSpPr>
        <p:cNvPr id="39" name="Shape 39"/>
        <p:cNvGrpSpPr/>
        <p:nvPr/>
      </p:nvGrpSpPr>
      <p:grpSpPr>
        <a:xfrm>
          <a:off x="0" y="0"/>
          <a:ext cx="0" cy="0"/>
          <a:chOff x="0" y="0"/>
          <a:chExt cx="0" cy="0"/>
        </a:xfrm>
      </p:grpSpPr>
      <p:sp>
        <p:nvSpPr>
          <p:cNvPr id="40" name="Google Shape;40;p53"/>
          <p:cNvSpPr txBox="1"/>
          <p:nvPr>
            <p:ph idx="1" type="body"/>
          </p:nvPr>
        </p:nvSpPr>
        <p:spPr>
          <a:xfrm>
            <a:off x="5183188" y="1282556"/>
            <a:ext cx="6172200" cy="457849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 name="Google Shape;41;p53"/>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3"/>
          <p:cNvSpPr txBox="1"/>
          <p:nvPr>
            <p:ph idx="2"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5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44" name="Google Shape;44;p53"/>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type="picTx">
  <p:cSld name="PICTURE_WITH_CAPTION_TEXT">
    <p:bg>
      <p:bgPr>
        <a:solidFill>
          <a:srgbClr val="FFFFFF"/>
        </a:solidFill>
      </p:bgPr>
    </p:bg>
    <p:spTree>
      <p:nvGrpSpPr>
        <p:cNvPr id="45" name="Shape 45"/>
        <p:cNvGrpSpPr/>
        <p:nvPr/>
      </p:nvGrpSpPr>
      <p:grpSpPr>
        <a:xfrm>
          <a:off x="0" y="0"/>
          <a:ext cx="0" cy="0"/>
          <a:chOff x="0" y="0"/>
          <a:chExt cx="0" cy="0"/>
        </a:xfrm>
      </p:grpSpPr>
      <p:sp>
        <p:nvSpPr>
          <p:cNvPr id="46" name="Google Shape;46;p54"/>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4"/>
          <p:cNvSpPr/>
          <p:nvPr>
            <p:ph idx="2" type="pic"/>
          </p:nvPr>
        </p:nvSpPr>
        <p:spPr>
          <a:xfrm>
            <a:off x="5183188" y="1282556"/>
            <a:ext cx="6558538" cy="4578494"/>
          </a:xfrm>
          <a:prstGeom prst="rect">
            <a:avLst/>
          </a:prstGeom>
          <a:noFill/>
          <a:ln>
            <a:noFill/>
          </a:ln>
        </p:spPr>
      </p:sp>
      <p:sp>
        <p:nvSpPr>
          <p:cNvPr id="48" name="Google Shape;48;p54"/>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5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50" name="Google Shape;50;p54"/>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marR="0" rtl="0" algn="ctr">
              <a:spcBef>
                <a:spcPts val="0"/>
              </a:spcBef>
              <a:buNone/>
              <a:defRPr b="0" i="0" sz="900" u="none" cap="none" strike="noStrike">
                <a:solidFill>
                  <a:schemeClr val="lt1"/>
                </a:solidFill>
                <a:latin typeface="Arial"/>
                <a:ea typeface="Arial"/>
                <a:cs typeface="Arial"/>
                <a:sym typeface="Arial"/>
              </a:defRPr>
            </a:lvl1pPr>
            <a:lvl2pPr indent="0" lvl="1" marL="0" marR="0" rtl="0" algn="ctr">
              <a:spcBef>
                <a:spcPts val="0"/>
              </a:spcBef>
              <a:buNone/>
              <a:defRPr b="0" i="0" sz="900" u="none" cap="none" strike="noStrike">
                <a:solidFill>
                  <a:schemeClr val="lt1"/>
                </a:solidFill>
                <a:latin typeface="Arial"/>
                <a:ea typeface="Arial"/>
                <a:cs typeface="Arial"/>
                <a:sym typeface="Arial"/>
              </a:defRPr>
            </a:lvl2pPr>
            <a:lvl3pPr indent="0" lvl="2" marL="0" marR="0" rtl="0" algn="ctr">
              <a:spcBef>
                <a:spcPts val="0"/>
              </a:spcBef>
              <a:buNone/>
              <a:defRPr b="0" i="0" sz="900" u="none" cap="none" strike="noStrike">
                <a:solidFill>
                  <a:schemeClr val="lt1"/>
                </a:solidFill>
                <a:latin typeface="Arial"/>
                <a:ea typeface="Arial"/>
                <a:cs typeface="Arial"/>
                <a:sym typeface="Arial"/>
              </a:defRPr>
            </a:lvl3pPr>
            <a:lvl4pPr indent="0" lvl="3" marL="0" marR="0" rtl="0" algn="ctr">
              <a:spcBef>
                <a:spcPts val="0"/>
              </a:spcBef>
              <a:buNone/>
              <a:defRPr b="0" i="0" sz="900" u="none" cap="none" strike="noStrike">
                <a:solidFill>
                  <a:schemeClr val="lt1"/>
                </a:solidFill>
                <a:latin typeface="Arial"/>
                <a:ea typeface="Arial"/>
                <a:cs typeface="Arial"/>
                <a:sym typeface="Arial"/>
              </a:defRPr>
            </a:lvl4pPr>
            <a:lvl5pPr indent="0" lvl="4" marL="0" marR="0" rtl="0" algn="ctr">
              <a:spcBef>
                <a:spcPts val="0"/>
              </a:spcBef>
              <a:buNone/>
              <a:defRPr b="0" i="0" sz="900" u="none" cap="none" strike="noStrike">
                <a:solidFill>
                  <a:schemeClr val="lt1"/>
                </a:solidFill>
                <a:latin typeface="Arial"/>
                <a:ea typeface="Arial"/>
                <a:cs typeface="Arial"/>
                <a:sym typeface="Arial"/>
              </a:defRPr>
            </a:lvl5pPr>
            <a:lvl6pPr indent="0" lvl="5" marL="0" marR="0" rtl="0" algn="ctr">
              <a:spcBef>
                <a:spcPts val="0"/>
              </a:spcBef>
              <a:buNone/>
              <a:defRPr b="0" i="0" sz="900" u="none" cap="none" strike="noStrike">
                <a:solidFill>
                  <a:schemeClr val="lt1"/>
                </a:solidFill>
                <a:latin typeface="Arial"/>
                <a:ea typeface="Arial"/>
                <a:cs typeface="Arial"/>
                <a:sym typeface="Arial"/>
              </a:defRPr>
            </a:lvl6pPr>
            <a:lvl7pPr indent="0" lvl="6" marL="0" marR="0" rtl="0" algn="ctr">
              <a:spcBef>
                <a:spcPts val="0"/>
              </a:spcBef>
              <a:buNone/>
              <a:defRPr b="0" i="0" sz="900" u="none" cap="none" strike="noStrike">
                <a:solidFill>
                  <a:schemeClr val="lt1"/>
                </a:solidFill>
                <a:latin typeface="Arial"/>
                <a:ea typeface="Arial"/>
                <a:cs typeface="Arial"/>
                <a:sym typeface="Arial"/>
              </a:defRPr>
            </a:lvl7pPr>
            <a:lvl8pPr indent="0" lvl="7" marL="0" marR="0" rtl="0" algn="ctr">
              <a:spcBef>
                <a:spcPts val="0"/>
              </a:spcBef>
              <a:buNone/>
              <a:defRPr b="0" i="0" sz="900" u="none" cap="none" strike="noStrike">
                <a:solidFill>
                  <a:schemeClr val="lt1"/>
                </a:solidFill>
                <a:latin typeface="Arial"/>
                <a:ea typeface="Arial"/>
                <a:cs typeface="Arial"/>
                <a:sym typeface="Arial"/>
              </a:defRPr>
            </a:lvl8pPr>
            <a:lvl9pPr indent="0" lvl="8" marL="0" marR="0" rt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13" name="Google Shape;13;p45"/>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hyperlink" Target="https://miswag.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5143500" y="346355"/>
            <a:ext cx="7048500" cy="512339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i="0" lang="ar-IQ" sz="8800" u="none" cap="none" strike="noStrike">
                <a:solidFill>
                  <a:schemeClr val="dk1"/>
                </a:solidFill>
                <a:latin typeface="Noto Sans"/>
                <a:ea typeface="Noto Sans"/>
                <a:cs typeface="Noto Sans"/>
                <a:sym typeface="Noto Sans"/>
              </a:rPr>
              <a:t>igitization    igitalization</a:t>
            </a:r>
            <a:endParaRPr b="1" i="0" sz="8800" u="none" cap="none" strike="noStrike">
              <a:solidFill>
                <a:schemeClr val="dk1"/>
              </a:solidFill>
              <a:latin typeface="Noto Sans"/>
              <a:ea typeface="Noto Sans"/>
              <a:cs typeface="Noto Sans"/>
              <a:sym typeface="Noto Sans"/>
            </a:endParaRPr>
          </a:p>
        </p:txBody>
      </p:sp>
      <p:grpSp>
        <p:nvGrpSpPr>
          <p:cNvPr id="88" name="Google Shape;88;p1"/>
          <p:cNvGrpSpPr/>
          <p:nvPr/>
        </p:nvGrpSpPr>
        <p:grpSpPr>
          <a:xfrm>
            <a:off x="1104282" y="346355"/>
            <a:ext cx="4451631" cy="5386090"/>
            <a:chOff x="1240760" y="735955"/>
            <a:chExt cx="4451631" cy="5386090"/>
          </a:xfrm>
        </p:grpSpPr>
        <p:sp>
          <p:nvSpPr>
            <p:cNvPr id="89" name="Google Shape;89;p1"/>
            <p:cNvSpPr txBox="1"/>
            <p:nvPr/>
          </p:nvSpPr>
          <p:spPr>
            <a:xfrm>
              <a:off x="2370778" y="735955"/>
              <a:ext cx="3321613" cy="53860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ar-IQ" sz="34400" u="none" cap="none" strike="noStrike">
                  <a:solidFill>
                    <a:srgbClr val="FF0000"/>
                  </a:solidFill>
                  <a:latin typeface="Ubuntu"/>
                  <a:ea typeface="Ubuntu"/>
                  <a:cs typeface="Ubuntu"/>
                  <a:sym typeface="Ubuntu"/>
                </a:rPr>
                <a:t>D</a:t>
              </a:r>
              <a:endParaRPr/>
            </a:p>
          </p:txBody>
        </p:sp>
        <p:sp>
          <p:nvSpPr>
            <p:cNvPr id="90" name="Google Shape;90;p1"/>
            <p:cNvSpPr/>
            <p:nvPr/>
          </p:nvSpPr>
          <p:spPr>
            <a:xfrm>
              <a:off x="2098087" y="3576200"/>
              <a:ext cx="1096297" cy="619432"/>
            </a:xfrm>
            <a:prstGeom prst="rect">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
            <p:cNvSpPr/>
            <p:nvPr/>
          </p:nvSpPr>
          <p:spPr>
            <a:xfrm>
              <a:off x="1635739" y="2809568"/>
              <a:ext cx="598693" cy="619432"/>
            </a:xfrm>
            <a:prstGeom prst="rect">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1"/>
            <p:cNvSpPr/>
            <p:nvPr/>
          </p:nvSpPr>
          <p:spPr>
            <a:xfrm>
              <a:off x="1240760" y="3576200"/>
              <a:ext cx="394979" cy="425245"/>
            </a:xfrm>
            <a:prstGeom prst="rect">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pic>
        <p:nvPicPr>
          <p:cNvPr id="162" name="Google Shape;162;p10"/>
          <p:cNvPicPr preferRelativeResize="0"/>
          <p:nvPr/>
        </p:nvPicPr>
        <p:blipFill rotWithShape="1">
          <a:blip r:embed="rId3">
            <a:alphaModFix/>
          </a:blip>
          <a:srcRect b="0" l="0" r="0" t="0"/>
          <a:stretch/>
        </p:blipFill>
        <p:spPr>
          <a:xfrm>
            <a:off x="392805" y="1744304"/>
            <a:ext cx="11406389" cy="43418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68" name="Google Shape;168;p11"/>
          <p:cNvSpPr txBox="1"/>
          <p:nvPr/>
        </p:nvSpPr>
        <p:spPr>
          <a:xfrm>
            <a:off x="1203960" y="1422738"/>
            <a:ext cx="10636544" cy="433965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600">
                <a:solidFill>
                  <a:schemeClr val="dk2"/>
                </a:solidFill>
                <a:latin typeface="Simplified Arabic"/>
                <a:ea typeface="Simplified Arabic"/>
                <a:cs typeface="Simplified Arabic"/>
                <a:sym typeface="Simplified Arabic"/>
              </a:rPr>
              <a:t>حالات استخدام الرقمنة</a:t>
            </a:r>
            <a:br>
              <a:rPr b="1" lang="ar-IQ" sz="3600">
                <a:solidFill>
                  <a:srgbClr val="323232"/>
                </a:solidFill>
                <a:latin typeface="Simplified Arabic"/>
                <a:ea typeface="Simplified Arabic"/>
                <a:cs typeface="Simplified Arabic"/>
                <a:sym typeface="Simplified Arabic"/>
              </a:rPr>
            </a:br>
            <a:r>
              <a:rPr b="1" lang="ar-IQ" sz="2400">
                <a:solidFill>
                  <a:srgbClr val="323232"/>
                </a:solidFill>
                <a:latin typeface="Simplified Arabic"/>
                <a:ea typeface="Simplified Arabic"/>
                <a:cs typeface="Simplified Arabic"/>
                <a:sym typeface="Simplified Arabic"/>
              </a:rPr>
              <a:t>بصرف النظر عن جعل المعلومات أكثر قابلية للمشاركة وأسهل في الوصول إليها ، هناك أسباب أخرى قد تقرر الشركة الرقمنة:</a:t>
            </a:r>
            <a:endParaRPr/>
          </a:p>
          <a:p>
            <a:pPr indent="0" lvl="0" marL="0" marR="0" rtl="0" algn="r">
              <a:spcBef>
                <a:spcPts val="0"/>
              </a:spcBef>
              <a:spcAft>
                <a:spcPts val="0"/>
              </a:spcAft>
              <a:buNone/>
            </a:pPr>
            <a:r>
              <a:t/>
            </a:r>
            <a:endParaRPr b="1" sz="2400">
              <a:solidFill>
                <a:srgbClr val="323232"/>
              </a:solidFill>
              <a:latin typeface="Simplified Arabic"/>
              <a:ea typeface="Simplified Arabic"/>
              <a:cs typeface="Simplified Arabic"/>
              <a:sym typeface="Simplified Arabic"/>
            </a:endParaRPr>
          </a:p>
          <a:p>
            <a:pPr indent="-342900" lvl="0" marL="342900" marR="0" rtl="1" algn="r">
              <a:spcBef>
                <a:spcPts val="0"/>
              </a:spcBef>
              <a:spcAft>
                <a:spcPts val="0"/>
              </a:spcAft>
              <a:buClr>
                <a:srgbClr val="323232"/>
              </a:buClr>
              <a:buSzPts val="2400"/>
              <a:buFont typeface="Noto Sans Symbols"/>
              <a:buChar char="⮚"/>
            </a:pPr>
            <a:r>
              <a:rPr b="1" lang="ar-IQ" sz="2400">
                <a:solidFill>
                  <a:srgbClr val="323232"/>
                </a:solidFill>
                <a:latin typeface="Simplified Arabic"/>
                <a:ea typeface="Simplified Arabic"/>
                <a:cs typeface="Simplified Arabic"/>
                <a:sym typeface="Simplified Arabic"/>
              </a:rPr>
              <a:t>لتحسين تجربة العملاء ؛</a:t>
            </a:r>
            <a:endParaRPr/>
          </a:p>
          <a:p>
            <a:pPr indent="-190500" lvl="0" marL="342900" marR="0" rtl="1" algn="r">
              <a:spcBef>
                <a:spcPts val="0"/>
              </a:spcBef>
              <a:spcAft>
                <a:spcPts val="0"/>
              </a:spcAft>
              <a:buClr>
                <a:schemeClr val="dk1"/>
              </a:buClr>
              <a:buSzPts val="2400"/>
              <a:buFont typeface="Noto Sans Symbols"/>
              <a:buNone/>
            </a:pPr>
            <a:r>
              <a:t/>
            </a:r>
            <a:endParaRPr b="1" sz="2400">
              <a:solidFill>
                <a:srgbClr val="323232"/>
              </a:solidFill>
              <a:latin typeface="Simplified Arabic"/>
              <a:ea typeface="Simplified Arabic"/>
              <a:cs typeface="Simplified Arabic"/>
              <a:sym typeface="Simplified Arabic"/>
            </a:endParaRPr>
          </a:p>
          <a:p>
            <a:pPr indent="-342900" lvl="0" marL="342900" marR="0" rtl="1" algn="r">
              <a:spcBef>
                <a:spcPts val="0"/>
              </a:spcBef>
              <a:spcAft>
                <a:spcPts val="0"/>
              </a:spcAft>
              <a:buClr>
                <a:srgbClr val="323232"/>
              </a:buClr>
              <a:buSzPts val="2400"/>
              <a:buFont typeface="Noto Sans Symbols"/>
              <a:buChar char="⮚"/>
            </a:pPr>
            <a:r>
              <a:rPr b="1" lang="ar-IQ" sz="2400">
                <a:solidFill>
                  <a:srgbClr val="323232"/>
                </a:solidFill>
                <a:latin typeface="Simplified Arabic"/>
                <a:ea typeface="Simplified Arabic"/>
                <a:cs typeface="Simplified Arabic"/>
                <a:sym typeface="Simplified Arabic"/>
              </a:rPr>
              <a:t>لزيادة الكفاءة التشغيلية ؛</a:t>
            </a:r>
            <a:endParaRPr/>
          </a:p>
          <a:p>
            <a:pPr indent="-190500" lvl="0" marL="342900" marR="0" rtl="1" algn="r">
              <a:spcBef>
                <a:spcPts val="0"/>
              </a:spcBef>
              <a:spcAft>
                <a:spcPts val="0"/>
              </a:spcAft>
              <a:buClr>
                <a:schemeClr val="dk1"/>
              </a:buClr>
              <a:buSzPts val="2400"/>
              <a:buFont typeface="Noto Sans Symbols"/>
              <a:buNone/>
            </a:pPr>
            <a:r>
              <a:t/>
            </a:r>
            <a:endParaRPr b="1" sz="2400">
              <a:solidFill>
                <a:srgbClr val="323232"/>
              </a:solidFill>
              <a:latin typeface="Simplified Arabic"/>
              <a:ea typeface="Simplified Arabic"/>
              <a:cs typeface="Simplified Arabic"/>
              <a:sym typeface="Simplified Arabic"/>
            </a:endParaRPr>
          </a:p>
          <a:p>
            <a:pPr indent="-342900" lvl="0" marL="342900" marR="0" rtl="1" algn="r">
              <a:spcBef>
                <a:spcPts val="0"/>
              </a:spcBef>
              <a:spcAft>
                <a:spcPts val="0"/>
              </a:spcAft>
              <a:buClr>
                <a:srgbClr val="323232"/>
              </a:buClr>
              <a:buSzPts val="2400"/>
              <a:buFont typeface="Noto Sans Symbols"/>
              <a:buChar char="⮚"/>
            </a:pPr>
            <a:r>
              <a:rPr b="1" lang="ar-IQ" sz="2400">
                <a:solidFill>
                  <a:srgbClr val="323232"/>
                </a:solidFill>
                <a:latin typeface="Simplified Arabic"/>
                <a:ea typeface="Simplified Arabic"/>
                <a:cs typeface="Simplified Arabic"/>
                <a:sym typeface="Simplified Arabic"/>
              </a:rPr>
              <a:t>لزيادة تدفقات الإيرادات ؛ و</a:t>
            </a:r>
            <a:endParaRPr/>
          </a:p>
          <a:p>
            <a:pPr indent="-190500" lvl="0" marL="342900" marR="0" rtl="1" algn="r">
              <a:spcBef>
                <a:spcPts val="0"/>
              </a:spcBef>
              <a:spcAft>
                <a:spcPts val="0"/>
              </a:spcAft>
              <a:buClr>
                <a:schemeClr val="dk1"/>
              </a:buClr>
              <a:buSzPts val="2400"/>
              <a:buFont typeface="Noto Sans Symbols"/>
              <a:buNone/>
            </a:pPr>
            <a:r>
              <a:t/>
            </a:r>
            <a:endParaRPr b="1" sz="2400">
              <a:solidFill>
                <a:srgbClr val="323232"/>
              </a:solidFill>
              <a:latin typeface="Simplified Arabic"/>
              <a:ea typeface="Simplified Arabic"/>
              <a:cs typeface="Simplified Arabic"/>
              <a:sym typeface="Simplified Arabic"/>
            </a:endParaRPr>
          </a:p>
          <a:p>
            <a:pPr indent="-342900" lvl="0" marL="342900" marR="0" rtl="1" algn="r">
              <a:spcBef>
                <a:spcPts val="0"/>
              </a:spcBef>
              <a:spcAft>
                <a:spcPts val="0"/>
              </a:spcAft>
              <a:buClr>
                <a:srgbClr val="323232"/>
              </a:buClr>
              <a:buSzPts val="2400"/>
              <a:buFont typeface="Noto Sans Symbols"/>
              <a:buChar char="⮚"/>
            </a:pPr>
            <a:r>
              <a:rPr b="1" lang="ar-IQ" sz="2400">
                <a:solidFill>
                  <a:srgbClr val="323232"/>
                </a:solidFill>
                <a:latin typeface="Simplified Arabic"/>
                <a:ea typeface="Simplified Arabic"/>
                <a:cs typeface="Simplified Arabic"/>
                <a:sym typeface="Simplified Arabic"/>
              </a:rPr>
              <a:t>لدخول أسواق جديدة.</a:t>
            </a:r>
            <a:endParaRPr b="0" i="0" sz="2400">
              <a:solidFill>
                <a:srgbClr val="666666"/>
              </a:solidFill>
              <a:latin typeface="Simplified Arabic"/>
              <a:ea typeface="Simplified Arabic"/>
              <a:cs typeface="Simplified Arabic"/>
              <a:sym typeface="Simplified Arab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75" name="Google Shape;175;p12"/>
          <p:cNvSpPr txBox="1"/>
          <p:nvPr/>
        </p:nvSpPr>
        <p:spPr>
          <a:xfrm>
            <a:off x="685800" y="1422738"/>
            <a:ext cx="11154704" cy="3785652"/>
          </a:xfrm>
          <a:prstGeom prst="rect">
            <a:avLst/>
          </a:prstGeom>
          <a:noFill/>
          <a:ln>
            <a:noFill/>
          </a:ln>
        </p:spPr>
        <p:txBody>
          <a:bodyPr anchorCtr="0" anchor="t" bIns="45700" lIns="91425" spcFirstLastPara="1" rIns="91425" wrap="square" tIns="45700">
            <a:spAutoFit/>
          </a:bodyPr>
          <a:lstStyle/>
          <a:p>
            <a:pPr indent="-571500" lvl="0" marL="571500" marR="0" rtl="1" algn="r">
              <a:spcBef>
                <a:spcPts val="0"/>
              </a:spcBef>
              <a:spcAft>
                <a:spcPts val="0"/>
              </a:spcAft>
              <a:buClr>
                <a:schemeClr val="dk2"/>
              </a:buClr>
              <a:buSzPts val="3600"/>
              <a:buFont typeface="Arial"/>
              <a:buChar char="•"/>
            </a:pPr>
            <a:r>
              <a:rPr b="1" lang="ar-IQ" sz="3600">
                <a:solidFill>
                  <a:schemeClr val="dk2"/>
                </a:solidFill>
                <a:latin typeface="Arial"/>
                <a:ea typeface="Arial"/>
                <a:cs typeface="Arial"/>
                <a:sym typeface="Arial"/>
              </a:rPr>
              <a:t>فوائد الرقمنة</a:t>
            </a:r>
            <a:endParaRPr b="1" sz="3600">
              <a:solidFill>
                <a:schemeClr val="dk2"/>
              </a:solidFill>
              <a:latin typeface="Arial"/>
              <a:ea typeface="Arial"/>
              <a:cs typeface="Arial"/>
              <a:sym typeface="Arial"/>
            </a:endParaRPr>
          </a:p>
          <a:p>
            <a:pPr indent="0" lvl="0" marL="0" marR="0" rtl="1" algn="r">
              <a:spcBef>
                <a:spcPts val="0"/>
              </a:spcBef>
              <a:spcAft>
                <a:spcPts val="0"/>
              </a:spcAft>
              <a:buNone/>
            </a:pPr>
            <a:r>
              <a:t/>
            </a:r>
            <a:endParaRPr b="1" sz="3600">
              <a:solidFill>
                <a:schemeClr val="dk2"/>
              </a:solidFill>
              <a:latin typeface="Arial"/>
              <a:ea typeface="Arial"/>
              <a:cs typeface="Arial"/>
              <a:sym typeface="Arial"/>
            </a:endParaRPr>
          </a:p>
          <a:p>
            <a:pPr indent="-457200" lvl="0" marL="457200" marR="0" rtl="1" algn="r">
              <a:spcBef>
                <a:spcPts val="0"/>
              </a:spcBef>
              <a:spcAft>
                <a:spcPts val="0"/>
              </a:spcAft>
              <a:buClr>
                <a:schemeClr val="dk1"/>
              </a:buClr>
              <a:buSzPts val="2800"/>
              <a:buFont typeface="Noto Sans Symbols"/>
              <a:buChar char="❑"/>
            </a:pPr>
            <a:r>
              <a:rPr lang="ar-IQ" sz="2800">
                <a:solidFill>
                  <a:schemeClr val="dk1"/>
                </a:solidFill>
                <a:latin typeface="Arial"/>
                <a:ea typeface="Arial"/>
                <a:cs typeface="Arial"/>
                <a:sym typeface="Arial"/>
              </a:rPr>
              <a:t>يمكن تخزين المعلومات الرقمية والوصول إليها ومشاركتها بسهولة. </a:t>
            </a:r>
            <a:endParaRPr/>
          </a:p>
          <a:p>
            <a:pPr indent="-279400" lvl="0" marL="457200" marR="0" rtl="1" algn="r">
              <a:spcBef>
                <a:spcPts val="0"/>
              </a:spcBef>
              <a:spcAft>
                <a:spcPts val="0"/>
              </a:spcAft>
              <a:buClr>
                <a:schemeClr val="dk1"/>
              </a:buClr>
              <a:buSzPts val="2800"/>
              <a:buFont typeface="Noto Sans Symbols"/>
              <a:buNone/>
            </a:pPr>
            <a:r>
              <a:t/>
            </a:r>
            <a:endParaRPr sz="2800">
              <a:solidFill>
                <a:schemeClr val="dk1"/>
              </a:solidFill>
              <a:latin typeface="Arial"/>
              <a:ea typeface="Arial"/>
              <a:cs typeface="Arial"/>
              <a:sym typeface="Arial"/>
            </a:endParaRPr>
          </a:p>
          <a:p>
            <a:pPr indent="-457200" lvl="0" marL="457200" marR="0" rtl="1" algn="r">
              <a:spcBef>
                <a:spcPts val="0"/>
              </a:spcBef>
              <a:spcAft>
                <a:spcPts val="0"/>
              </a:spcAft>
              <a:buClr>
                <a:schemeClr val="dk1"/>
              </a:buClr>
              <a:buSzPts val="2800"/>
              <a:buFont typeface="Noto Sans Symbols"/>
              <a:buChar char="❑"/>
            </a:pPr>
            <a:r>
              <a:rPr lang="ar-IQ" sz="2800">
                <a:solidFill>
                  <a:schemeClr val="dk1"/>
                </a:solidFill>
                <a:latin typeface="Arial"/>
                <a:ea typeface="Arial"/>
                <a:cs typeface="Arial"/>
                <a:sym typeface="Arial"/>
              </a:rPr>
              <a:t>يمكن معالجة المعلومات الرقمية بسهولة أكبر من المعلومات التناظرية. </a:t>
            </a:r>
            <a:endParaRPr/>
          </a:p>
          <a:p>
            <a:pPr indent="-279400" lvl="0" marL="457200" marR="0" rtl="1" algn="r">
              <a:spcBef>
                <a:spcPts val="0"/>
              </a:spcBef>
              <a:spcAft>
                <a:spcPts val="0"/>
              </a:spcAft>
              <a:buClr>
                <a:schemeClr val="dk1"/>
              </a:buClr>
              <a:buSzPts val="2800"/>
              <a:buFont typeface="Noto Sans Symbols"/>
              <a:buNone/>
            </a:pPr>
            <a:r>
              <a:t/>
            </a:r>
            <a:endParaRPr sz="2800">
              <a:solidFill>
                <a:schemeClr val="dk1"/>
              </a:solidFill>
              <a:latin typeface="Arial"/>
              <a:ea typeface="Arial"/>
              <a:cs typeface="Arial"/>
              <a:sym typeface="Arial"/>
            </a:endParaRPr>
          </a:p>
          <a:p>
            <a:pPr indent="-457200" lvl="0" marL="457200" marR="0" rtl="1" algn="r">
              <a:spcBef>
                <a:spcPts val="0"/>
              </a:spcBef>
              <a:spcAft>
                <a:spcPts val="0"/>
              </a:spcAft>
              <a:buClr>
                <a:schemeClr val="dk1"/>
              </a:buClr>
              <a:buSzPts val="2800"/>
              <a:buFont typeface="Noto Sans Symbols"/>
              <a:buChar char="❑"/>
            </a:pPr>
            <a:r>
              <a:rPr lang="ar-IQ" sz="2800">
                <a:solidFill>
                  <a:schemeClr val="dk1"/>
                </a:solidFill>
                <a:latin typeface="Arial"/>
                <a:ea typeface="Arial"/>
                <a:cs typeface="Arial"/>
                <a:sym typeface="Arial"/>
              </a:rPr>
              <a:t>يمكن أن تساعد الرقمنة الشركات على توفير المال عن طريق تقليل الحاجة إلى المستندات الورقية والمواد التناظرية الأخرى.</a:t>
            </a:r>
            <a:endParaRPr i="0" sz="2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82" name="Google Shape;182;p13"/>
          <p:cNvSpPr txBox="1"/>
          <p:nvPr/>
        </p:nvSpPr>
        <p:spPr>
          <a:xfrm>
            <a:off x="410547" y="1422738"/>
            <a:ext cx="11429957" cy="4177426"/>
          </a:xfrm>
          <a:prstGeom prst="rect">
            <a:avLst/>
          </a:prstGeom>
          <a:noFill/>
          <a:ln>
            <a:noFill/>
          </a:ln>
        </p:spPr>
        <p:txBody>
          <a:bodyPr anchorCtr="0" anchor="t" bIns="45700" lIns="91425" spcFirstLastPara="1" rIns="91425" wrap="square" tIns="45700">
            <a:spAutoFit/>
          </a:bodyPr>
          <a:lstStyle/>
          <a:p>
            <a:pPr indent="-571500" lvl="0" marL="571500" marR="0" rtl="1" algn="r">
              <a:lnSpc>
                <a:spcPct val="150000"/>
              </a:lnSpc>
              <a:spcBef>
                <a:spcPts val="0"/>
              </a:spcBef>
              <a:spcAft>
                <a:spcPts val="0"/>
              </a:spcAft>
              <a:buClr>
                <a:schemeClr val="dk2"/>
              </a:buClr>
              <a:buSzPts val="3600"/>
              <a:buFont typeface="Noto Sans Symbols"/>
              <a:buChar char="❑"/>
            </a:pPr>
            <a:r>
              <a:rPr b="1" lang="ar-IQ" sz="3600">
                <a:solidFill>
                  <a:schemeClr val="dk2"/>
                </a:solidFill>
                <a:latin typeface="Ubuntu"/>
                <a:ea typeface="Ubuntu"/>
                <a:cs typeface="Ubuntu"/>
                <a:sym typeface="Ubuntu"/>
              </a:rPr>
              <a:t>عيوب الرقمنة</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يمكن نسخ المعلومات الرقمية وتوزيعها بسهولة دون إذن من صاحب حقوق الطبع والنشر. </a:t>
            </a:r>
            <a:endParaRPr/>
          </a:p>
          <a:p>
            <a:pPr indent="-419100" lvl="0" marL="571500" marR="0" rtl="1" algn="r">
              <a:lnSpc>
                <a:spcPct val="150000"/>
              </a:lnSpc>
              <a:spcBef>
                <a:spcPts val="0"/>
              </a:spcBef>
              <a:spcAft>
                <a:spcPts val="0"/>
              </a:spcAft>
              <a:buClr>
                <a:schemeClr val="dk1"/>
              </a:buClr>
              <a:buSzPts val="2400"/>
              <a:buFont typeface="Noto Sans Symbols"/>
              <a:buNone/>
            </a:pPr>
            <a:r>
              <a:t/>
            </a:r>
            <a:endParaRPr b="1" sz="2400">
              <a:solidFill>
                <a:schemeClr val="dk1"/>
              </a:solidFill>
              <a:latin typeface="Ubuntu"/>
              <a:ea typeface="Ubuntu"/>
              <a:cs typeface="Ubuntu"/>
              <a:sym typeface="Ubuntu"/>
            </a:endParaRPr>
          </a:p>
          <a:p>
            <a:pPr indent="-571500" lvl="0" marL="571500" marR="0" rtl="1" algn="r">
              <a:lnSpc>
                <a:spcPct val="150000"/>
              </a:lnSpc>
              <a:spcBef>
                <a:spcPts val="0"/>
              </a:spcBef>
              <a:spcAft>
                <a:spcPts val="0"/>
              </a:spcAft>
              <a:buClr>
                <a:schemeClr val="dk1"/>
              </a:buClr>
              <a:buSzPts val="2400"/>
              <a:buFont typeface="Noto Sans Symbols"/>
              <a:buChar char="❑"/>
            </a:pPr>
            <a:r>
              <a:rPr b="1" lang="ar-IQ" sz="2400">
                <a:solidFill>
                  <a:schemeClr val="dk1"/>
                </a:solidFill>
                <a:latin typeface="Ubuntu"/>
                <a:ea typeface="Ubuntu"/>
                <a:cs typeface="Ubuntu"/>
                <a:sym typeface="Ubuntu"/>
              </a:rPr>
              <a:t>يمكن تغيير المعلومات الرقمية أو حذفها بسهولة. </a:t>
            </a:r>
            <a:endParaRPr/>
          </a:p>
          <a:p>
            <a:pPr indent="-419100" lvl="0" marL="571500" marR="0" rtl="1" algn="r">
              <a:lnSpc>
                <a:spcPct val="150000"/>
              </a:lnSpc>
              <a:spcBef>
                <a:spcPts val="0"/>
              </a:spcBef>
              <a:spcAft>
                <a:spcPts val="0"/>
              </a:spcAft>
              <a:buClr>
                <a:schemeClr val="dk1"/>
              </a:buClr>
              <a:buSzPts val="2400"/>
              <a:buFont typeface="Noto Sans Symbols"/>
              <a:buNone/>
            </a:pPr>
            <a:r>
              <a:t/>
            </a:r>
            <a:endParaRPr b="1" sz="2400">
              <a:solidFill>
                <a:schemeClr val="dk1"/>
              </a:solidFill>
              <a:latin typeface="Ubuntu"/>
              <a:ea typeface="Ubuntu"/>
              <a:cs typeface="Ubuntu"/>
              <a:sym typeface="Ubuntu"/>
            </a:endParaRPr>
          </a:p>
          <a:p>
            <a:pPr indent="-571500" lvl="0" marL="571500" marR="0" rtl="1" algn="r">
              <a:lnSpc>
                <a:spcPct val="150000"/>
              </a:lnSpc>
              <a:spcBef>
                <a:spcPts val="0"/>
              </a:spcBef>
              <a:spcAft>
                <a:spcPts val="0"/>
              </a:spcAft>
              <a:buClr>
                <a:schemeClr val="dk1"/>
              </a:buClr>
              <a:buSzPts val="2400"/>
              <a:buFont typeface="Noto Sans Symbols"/>
              <a:buChar char="❑"/>
            </a:pPr>
            <a:r>
              <a:rPr b="1" lang="ar-IQ" sz="2400">
                <a:solidFill>
                  <a:schemeClr val="dk1"/>
                </a:solidFill>
                <a:latin typeface="Ubuntu"/>
                <a:ea typeface="Ubuntu"/>
                <a:cs typeface="Ubuntu"/>
                <a:sym typeface="Ubuntu"/>
              </a:rPr>
              <a:t>يمكن أن تؤدي الرقمنة إلى الاعتماد على الانظمة التقنية التي قد تتعرض الى فشل لأسباب عديدة ومن الصعب استعادة البيانات المفقودة.</a:t>
            </a:r>
            <a:endParaRPr b="0" i="0" sz="2400">
              <a:solidFill>
                <a:schemeClr val="dk1"/>
              </a:solidFill>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89" name="Google Shape;189;p14"/>
          <p:cNvSpPr txBox="1"/>
          <p:nvPr/>
        </p:nvSpPr>
        <p:spPr>
          <a:xfrm>
            <a:off x="410547" y="1422738"/>
            <a:ext cx="11429957" cy="470898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600">
                <a:solidFill>
                  <a:schemeClr val="dk2"/>
                </a:solidFill>
                <a:latin typeface="Ubuntu"/>
                <a:ea typeface="Ubuntu"/>
                <a:cs typeface="Ubuntu"/>
                <a:sym typeface="Ubuntu"/>
              </a:rPr>
              <a:t>الرقمنة مقابل رقمنة العمليات مقابل التحول الرقمي</a:t>
            </a:r>
            <a:endParaRPr/>
          </a:p>
          <a:p>
            <a:pPr indent="0" lvl="0" marL="0" marR="0" rtl="0" algn="r">
              <a:spcBef>
                <a:spcPts val="0"/>
              </a:spcBef>
              <a:spcAft>
                <a:spcPts val="0"/>
              </a:spcAft>
              <a:buNone/>
            </a:pPr>
            <a:br>
              <a:rPr b="1" lang="ar-IQ" sz="2400">
                <a:solidFill>
                  <a:schemeClr val="dk1"/>
                </a:solidFill>
                <a:latin typeface="Ubuntu"/>
                <a:ea typeface="Ubuntu"/>
                <a:cs typeface="Ubuntu"/>
                <a:sym typeface="Ubuntu"/>
              </a:rPr>
            </a:br>
            <a:r>
              <a:rPr b="1" lang="ar-IQ" sz="2400">
                <a:solidFill>
                  <a:srgbClr val="FF0000"/>
                </a:solidFill>
                <a:latin typeface="Ubuntu"/>
                <a:ea typeface="Ubuntu"/>
                <a:cs typeface="Ubuntu"/>
                <a:sym typeface="Ubuntu"/>
              </a:rPr>
              <a:t>الرقمنة أو رقمنة المعلومات </a:t>
            </a:r>
            <a:r>
              <a:rPr b="1" lang="ar-IQ" sz="2400">
                <a:solidFill>
                  <a:schemeClr val="dk1"/>
                </a:solidFill>
                <a:latin typeface="Ubuntu"/>
                <a:ea typeface="Ubuntu"/>
                <a:cs typeface="Ubuntu"/>
                <a:sym typeface="Ubuntu"/>
              </a:rPr>
              <a:t>هي عملية تحويل المعلومات إلى تنسيق رقمي. إنه أحد مكونات التحول الرقمي ، لكنه ليس نفس الشيء. الرقمنة ليست سوى جانب واحد من جوانب التحول الرقمي.</a:t>
            </a:r>
            <a:endParaRPr/>
          </a:p>
          <a:p>
            <a:pPr indent="0" lvl="0" marL="0" marR="0" rtl="0" algn="r">
              <a:spcBef>
                <a:spcPts val="0"/>
              </a:spcBef>
              <a:spcAft>
                <a:spcPts val="0"/>
              </a:spcAft>
              <a:buNone/>
            </a:pPr>
            <a:br>
              <a:rPr b="1" lang="ar-IQ" sz="2400">
                <a:solidFill>
                  <a:schemeClr val="dk1"/>
                </a:solidFill>
                <a:latin typeface="Ubuntu"/>
                <a:ea typeface="Ubuntu"/>
                <a:cs typeface="Ubuntu"/>
                <a:sym typeface="Ubuntu"/>
              </a:rPr>
            </a:br>
            <a:r>
              <a:rPr b="1" lang="ar-IQ" sz="2400">
                <a:solidFill>
                  <a:srgbClr val="FF0000"/>
                </a:solidFill>
                <a:latin typeface="Ubuntu"/>
                <a:ea typeface="Ubuntu"/>
                <a:cs typeface="Ubuntu"/>
                <a:sym typeface="Ubuntu"/>
              </a:rPr>
              <a:t>رقمنة العمليات </a:t>
            </a:r>
            <a:r>
              <a:rPr b="1" lang="ar-IQ" sz="2400">
                <a:solidFill>
                  <a:schemeClr val="dk1"/>
                </a:solidFill>
                <a:latin typeface="Ubuntu"/>
                <a:ea typeface="Ubuntu"/>
                <a:cs typeface="Ubuntu"/>
                <a:sym typeface="Ubuntu"/>
              </a:rPr>
              <a:t>هي الانتقال من العالم المادي والبيولوجي إلى عالم المعلومات. يشمل هذا التعريف الجوانب الاجتماعية والتجارية والتكنولوجية والاستراتيجية للظاهرة ، مما يوفر منظورا شاملا يؤكد على التأثير الشامل لهذه العملية. للرقمنة عواقب عميقة على المجتمع ، وكذلك على المنظمات والحكومات ومعنى العمل.</a:t>
            </a:r>
            <a:endParaRPr/>
          </a:p>
          <a:p>
            <a:pPr indent="0" lvl="0" marL="0" marR="0" rtl="0" algn="r">
              <a:spcBef>
                <a:spcPts val="0"/>
              </a:spcBef>
              <a:spcAft>
                <a:spcPts val="0"/>
              </a:spcAft>
              <a:buNone/>
            </a:pPr>
            <a:br>
              <a:rPr b="1" lang="ar-IQ" sz="2400">
                <a:solidFill>
                  <a:schemeClr val="dk1"/>
                </a:solidFill>
                <a:latin typeface="Ubuntu"/>
                <a:ea typeface="Ubuntu"/>
                <a:cs typeface="Ubuntu"/>
                <a:sym typeface="Ubuntu"/>
              </a:rPr>
            </a:br>
            <a:r>
              <a:rPr b="1" lang="ar-IQ" sz="2400">
                <a:solidFill>
                  <a:srgbClr val="FF0000"/>
                </a:solidFill>
                <a:latin typeface="Ubuntu"/>
                <a:ea typeface="Ubuntu"/>
                <a:cs typeface="Ubuntu"/>
                <a:sym typeface="Ubuntu"/>
              </a:rPr>
              <a:t>التحول الرقمي </a:t>
            </a:r>
            <a:r>
              <a:rPr b="1" lang="ar-IQ" sz="2400">
                <a:solidFill>
                  <a:schemeClr val="dk1"/>
                </a:solidFill>
                <a:latin typeface="Ubuntu"/>
                <a:ea typeface="Ubuntu"/>
                <a:cs typeface="Ubuntu"/>
                <a:sym typeface="Ubuntu"/>
              </a:rPr>
              <a:t>هو عملية استخدام التقنيات الرقمية لإنشاء عمليات ومنتجات وخدمات تجارية جديدة أو محسنة. يتطلب التحول الرقمي نهجا استراتيجيا يأخذ في الاعتبار الأهداف العامة للأعمال ، فضلا عن الاحتياجات المحددة للعملاء والموظفين. كما يتطلب التزاما بالتغيير من القيادة والاستعداد للاستثمار في التقنيات والعمليات الجديدة.</a:t>
            </a:r>
            <a:endParaRPr b="1" i="0" sz="2400">
              <a:solidFill>
                <a:schemeClr val="dk1"/>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pic>
        <p:nvPicPr>
          <p:cNvPr id="195" name="Google Shape;195;p15"/>
          <p:cNvPicPr preferRelativeResize="0"/>
          <p:nvPr/>
        </p:nvPicPr>
        <p:blipFill rotWithShape="1">
          <a:blip r:embed="rId3">
            <a:alphaModFix/>
          </a:blip>
          <a:srcRect b="8749" l="0" r="0" t="0"/>
          <a:stretch/>
        </p:blipFill>
        <p:spPr>
          <a:xfrm>
            <a:off x="3077018" y="1202974"/>
            <a:ext cx="6122965" cy="55872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01" name="Google Shape;201;p16"/>
          <p:cNvSpPr txBox="1"/>
          <p:nvPr/>
        </p:nvSpPr>
        <p:spPr>
          <a:xfrm>
            <a:off x="989045" y="2141004"/>
            <a:ext cx="10338318" cy="230832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2400">
                <a:solidFill>
                  <a:schemeClr val="dk1"/>
                </a:solidFill>
                <a:latin typeface="Noto Sans"/>
                <a:ea typeface="Noto Sans"/>
                <a:cs typeface="Noto Sans"/>
                <a:sym typeface="Noto Sans"/>
              </a:rPr>
              <a:t>يعد اعتماد الممارسات الرقمية أمرا بالغ الأهمية للشركات لتحسين الكفاءة والوصول إلى عملاء جدد واكتساب ميزة تنافسية.</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Noto Sans"/>
                <a:ea typeface="Noto Sans"/>
                <a:cs typeface="Noto Sans"/>
                <a:sym typeface="Noto Sans"/>
              </a:rPr>
              <a:t>تتضمن ممارسات الأعمال الرقمية للمشروعات المتناهية الصغر والصغيرة والمتوسطة ما يلي:</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استخدام التقنيات والأدوات الرقمية لإجراء العمليات التجارية</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التواصل مع العملاء</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تقديم المنتجات والخدمات</a:t>
            </a:r>
            <a:endParaRPr b="1" sz="2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07" name="Google Shape;207;p17"/>
          <p:cNvSpPr txBox="1"/>
          <p:nvPr/>
        </p:nvSpPr>
        <p:spPr>
          <a:xfrm>
            <a:off x="522514" y="2279503"/>
            <a:ext cx="11124053"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2400">
                <a:solidFill>
                  <a:schemeClr val="dk1"/>
                </a:solidFill>
                <a:latin typeface="Noto Sans"/>
                <a:ea typeface="Noto Sans"/>
                <a:cs typeface="Noto Sans"/>
                <a:sym typeface="Noto Sans"/>
              </a:rPr>
              <a:t>الحوسبة السحابية ومنصات التجارة الإلكترونية والتسويق عبر وسائل التواصل الاجتماعي وتطبيقات الأجهزة المحمولة والمزيد كلها أمثلة على ممارسات الأعمال الرقمية.</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يجب على الشركات تحديد احتياجاتها وأهدافها الرقمية ، وتقييم قدراتها التكنولوجية ، وطلب مشورة الخبراء من خدمات التحول الرقمي لفهم ممارسات الأعمال الرقمية.</a:t>
            </a:r>
            <a:endParaRPr b="1" sz="24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13" name="Google Shape;213;p18"/>
          <p:cNvSpPr txBox="1"/>
          <p:nvPr/>
        </p:nvSpPr>
        <p:spPr>
          <a:xfrm>
            <a:off x="533973" y="1309119"/>
            <a:ext cx="11124053" cy="298543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Ubuntu"/>
                <a:ea typeface="Ubuntu"/>
                <a:cs typeface="Ubuntu"/>
                <a:sym typeface="Ubuntu"/>
              </a:rPr>
              <a:t>أمثلة على الرقمنة</a:t>
            </a:r>
            <a:br>
              <a:rPr b="1" lang="ar-IQ" sz="2400">
                <a:solidFill>
                  <a:srgbClr val="FF0000"/>
                </a:solidFill>
                <a:latin typeface="Ubuntu"/>
                <a:ea typeface="Ubuntu"/>
                <a:cs typeface="Ubuntu"/>
                <a:sym typeface="Ubuntu"/>
              </a:rPr>
            </a:br>
            <a:r>
              <a:rPr b="1" lang="ar-IQ" sz="3200">
                <a:solidFill>
                  <a:srgbClr val="FF0000"/>
                </a:solidFill>
                <a:latin typeface="Ubuntu"/>
                <a:ea typeface="Ubuntu"/>
                <a:cs typeface="Ubuntu"/>
                <a:sym typeface="Ubuntu"/>
              </a:rPr>
              <a:t>التجارة الإلكترونية</a:t>
            </a:r>
            <a:br>
              <a:rPr b="1" lang="ar-IQ" sz="2400">
                <a:solidFill>
                  <a:srgbClr val="FF0000"/>
                </a:solidFill>
                <a:latin typeface="Ubuntu"/>
                <a:ea typeface="Ubuntu"/>
                <a:cs typeface="Ubuntu"/>
                <a:sym typeface="Ubuntu"/>
              </a:rPr>
            </a:br>
            <a:r>
              <a:rPr b="1" lang="ar-IQ" sz="2400">
                <a:solidFill>
                  <a:schemeClr val="dk1"/>
                </a:solidFill>
                <a:latin typeface="Ubuntu"/>
                <a:ea typeface="Ubuntu"/>
                <a:cs typeface="Ubuntu"/>
                <a:sym typeface="Ubuntu"/>
              </a:rPr>
              <a:t>يستخدم تجار التجزئة عبر الإنترنت التقنيات الرقمية لتوفير تجربة تسوق سلسة للعملاء. يتضمن ذلك توصيات المنتجات المخصصة وتحديثات المخزون في الوقت الفعلي ومعالجة الدفع السريعة والآمنة.</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ساعدت الرقمنة شركات التجارة الإلكترونية على أتمتة عملياتها وتبسيطها ، وخفض التكاليف وزيادة الكفاءة. كما سمح لتجار التجزئة بفهم احتياجات عملائهم وتفضيلاتهم بشكل أفضل ، مما أدى إلى زيادة ولاء العملاء وزيادة المبيعات.</a:t>
            </a:r>
            <a:endParaRPr b="0" i="0" sz="2400">
              <a:solidFill>
                <a:schemeClr val="dk1"/>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19" name="Google Shape;219;p19"/>
          <p:cNvSpPr txBox="1"/>
          <p:nvPr/>
        </p:nvSpPr>
        <p:spPr>
          <a:xfrm>
            <a:off x="746449" y="1421086"/>
            <a:ext cx="11124053" cy="280076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200">
                <a:solidFill>
                  <a:srgbClr val="FF0000"/>
                </a:solidFill>
                <a:latin typeface="Ubuntu"/>
                <a:ea typeface="Ubuntu"/>
                <a:cs typeface="Ubuntu"/>
                <a:sym typeface="Ubuntu"/>
              </a:rPr>
              <a:t>الصحة</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تشمل الرقمنة في مجال الرعاية الصحية استخدام السجلات الصحية الإلكترونية والتطبيب عن بعد ومراقبة المرضى عن بعد. تمكن هذه التقنيات مقدمي الرعاية الصحية من تقديم رعاية أكثر كفاءة وفعالية ، وتحسين نتائج المرضى ، وخفض التكاليف.</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ساعدت الرقمنة مؤسسات الرعاية الصحية على تحسين وصول المرضى إلى الرعاية وتقليل أوقات الانتظار وتقديم علاجات أكثر تخصيصا وفعالية. كما مكنت مقدمي الخدمات من تتبع نتائج المرضى بشكل أفضل وتحديد مجالات التحسين.</a:t>
            </a:r>
            <a:endParaRPr b="0" i="0" sz="2400">
              <a:solidFill>
                <a:schemeClr val="dk1"/>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2"/>
          <p:cNvGrpSpPr/>
          <p:nvPr/>
        </p:nvGrpSpPr>
        <p:grpSpPr>
          <a:xfrm>
            <a:off x="4393299" y="722379"/>
            <a:ext cx="7650623" cy="3127761"/>
            <a:chOff x="4976092" y="659014"/>
            <a:chExt cx="7446546" cy="3174032"/>
          </a:xfrm>
        </p:grpSpPr>
        <p:sp>
          <p:nvSpPr>
            <p:cNvPr id="99" name="Google Shape;99;p2"/>
            <p:cNvSpPr txBox="1"/>
            <p:nvPr/>
          </p:nvSpPr>
          <p:spPr>
            <a:xfrm>
              <a:off x="10084704" y="659014"/>
              <a:ext cx="2337934" cy="234247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7200">
                  <a:solidFill>
                    <a:schemeClr val="lt1"/>
                  </a:solidFill>
                  <a:latin typeface="Noto Sans"/>
                  <a:ea typeface="Noto Sans"/>
                  <a:cs typeface="Noto Sans"/>
                  <a:sym typeface="Noto Sans"/>
                </a:rPr>
                <a:t>الرقمنة</a:t>
              </a:r>
              <a:r>
                <a:rPr b="1" lang="ar-IQ" sz="2400">
                  <a:solidFill>
                    <a:schemeClr val="lt1"/>
                  </a:solidFill>
                  <a:latin typeface="Noto Sans"/>
                  <a:ea typeface="Noto Sans"/>
                  <a:cs typeface="Noto Sans"/>
                  <a:sym typeface="Noto Sans"/>
                </a:rPr>
                <a:t>Digitization</a:t>
              </a:r>
              <a:r>
                <a:rPr b="1" lang="ar-IQ" sz="7200">
                  <a:solidFill>
                    <a:schemeClr val="dk1"/>
                  </a:solidFill>
                  <a:latin typeface="Noto Sans"/>
                  <a:ea typeface="Noto Sans"/>
                  <a:cs typeface="Noto Sans"/>
                  <a:sym typeface="Noto Sans"/>
                </a:rPr>
                <a:t>    </a:t>
              </a:r>
              <a:endParaRPr/>
            </a:p>
          </p:txBody>
        </p:sp>
        <p:sp>
          <p:nvSpPr>
            <p:cNvPr id="100" name="Google Shape;100;p2"/>
            <p:cNvSpPr txBox="1"/>
            <p:nvPr/>
          </p:nvSpPr>
          <p:spPr>
            <a:xfrm>
              <a:off x="9521915" y="918620"/>
              <a:ext cx="1590675" cy="1218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IQ" sz="7200">
                  <a:solidFill>
                    <a:srgbClr val="FF0000"/>
                  </a:solidFill>
                  <a:latin typeface="Arial"/>
                  <a:ea typeface="Arial"/>
                  <a:cs typeface="Arial"/>
                  <a:sym typeface="Arial"/>
                </a:rPr>
                <a:t>و</a:t>
              </a:r>
              <a:endParaRPr b="1" sz="7200">
                <a:solidFill>
                  <a:srgbClr val="FF0000"/>
                </a:solidFill>
                <a:latin typeface="Arial"/>
                <a:ea typeface="Arial"/>
                <a:cs typeface="Arial"/>
                <a:sym typeface="Arial"/>
              </a:endParaRPr>
            </a:p>
          </p:txBody>
        </p:sp>
        <p:sp>
          <p:nvSpPr>
            <p:cNvPr id="101" name="Google Shape;101;p2"/>
            <p:cNvSpPr txBox="1"/>
            <p:nvPr/>
          </p:nvSpPr>
          <p:spPr>
            <a:xfrm>
              <a:off x="4976092" y="1490573"/>
              <a:ext cx="4612146" cy="23424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IQ" sz="7200">
                  <a:solidFill>
                    <a:schemeClr val="dk1"/>
                  </a:solidFill>
                  <a:latin typeface="Noto Sans"/>
                  <a:ea typeface="Noto Sans"/>
                  <a:cs typeface="Noto Sans"/>
                  <a:sym typeface="Noto Sans"/>
                </a:rPr>
                <a:t>رقمنة العمليات</a:t>
              </a:r>
              <a:endParaRPr b="1" sz="7200">
                <a:solidFill>
                  <a:schemeClr val="dk1"/>
                </a:solidFill>
                <a:latin typeface="Noto Sans"/>
                <a:ea typeface="Noto Sans"/>
                <a:cs typeface="Noto Sans"/>
                <a:sym typeface="Noto Sans"/>
              </a:endParaRPr>
            </a:p>
            <a:p>
              <a:pPr indent="0" lvl="0" marL="0" marR="0" rtl="0" algn="ctr">
                <a:spcBef>
                  <a:spcPts val="0"/>
                </a:spcBef>
                <a:spcAft>
                  <a:spcPts val="0"/>
                </a:spcAft>
                <a:buNone/>
              </a:pPr>
              <a:r>
                <a:rPr b="1" lang="ar-IQ" sz="2400">
                  <a:solidFill>
                    <a:schemeClr val="dk1"/>
                  </a:solidFill>
                  <a:latin typeface="Noto Sans"/>
                  <a:ea typeface="Noto Sans"/>
                  <a:cs typeface="Noto Sans"/>
                  <a:sym typeface="Noto Sans"/>
                </a:rPr>
                <a:t>Digitalization</a:t>
              </a:r>
              <a:r>
                <a:rPr b="1" lang="ar-IQ" sz="7200">
                  <a:solidFill>
                    <a:schemeClr val="dk1"/>
                  </a:solidFill>
                  <a:latin typeface="Noto Sans"/>
                  <a:ea typeface="Noto Sans"/>
                  <a:cs typeface="Noto Sans"/>
                  <a:sym typeface="Noto Sans"/>
                </a:rPr>
                <a:t>    </a:t>
              </a:r>
              <a:endParaRPr/>
            </a:p>
          </p:txBody>
        </p:sp>
      </p:grpSp>
      <p:sp>
        <p:nvSpPr>
          <p:cNvPr id="102" name="Google Shape;102;p2"/>
          <p:cNvSpPr txBox="1"/>
          <p:nvPr/>
        </p:nvSpPr>
        <p:spPr>
          <a:xfrm>
            <a:off x="4393299" y="2095813"/>
            <a:ext cx="163426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IQ" sz="7200">
                <a:solidFill>
                  <a:srgbClr val="FF0000"/>
                </a:solidFill>
                <a:latin typeface="Arial"/>
                <a:ea typeface="Arial"/>
                <a:cs typeface="Arial"/>
                <a:sym typeface="Arial"/>
              </a:rPr>
              <a:t>و</a:t>
            </a:r>
            <a:endParaRPr b="1" sz="7200">
              <a:solidFill>
                <a:srgbClr val="FF0000"/>
              </a:solidFill>
              <a:latin typeface="Arial"/>
              <a:ea typeface="Arial"/>
              <a:cs typeface="Arial"/>
              <a:sym typeface="Arial"/>
            </a:endParaRPr>
          </a:p>
        </p:txBody>
      </p:sp>
      <p:sp>
        <p:nvSpPr>
          <p:cNvPr id="103" name="Google Shape;103;p2"/>
          <p:cNvSpPr txBox="1"/>
          <p:nvPr/>
        </p:nvSpPr>
        <p:spPr>
          <a:xfrm>
            <a:off x="30448" y="2032761"/>
            <a:ext cx="4738545" cy="294176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ar-IQ" sz="7200">
                <a:solidFill>
                  <a:srgbClr val="00B050"/>
                </a:solidFill>
                <a:latin typeface="Noto Sans"/>
                <a:ea typeface="Noto Sans"/>
                <a:cs typeface="Noto Sans"/>
                <a:sym typeface="Noto Sans"/>
              </a:rPr>
              <a:t>التحول الرقمي</a:t>
            </a:r>
            <a:endParaRPr b="1" sz="7200">
              <a:solidFill>
                <a:srgbClr val="00B050"/>
              </a:solidFill>
              <a:latin typeface="Noto Sans"/>
              <a:ea typeface="Noto Sans"/>
              <a:cs typeface="Noto Sans"/>
              <a:sym typeface="Noto Sans"/>
            </a:endParaRPr>
          </a:p>
          <a:p>
            <a:pPr indent="0" lvl="0" marL="0" marR="0" rtl="0" algn="l">
              <a:lnSpc>
                <a:spcPct val="200000"/>
              </a:lnSpc>
              <a:spcBef>
                <a:spcPts val="0"/>
              </a:spcBef>
              <a:spcAft>
                <a:spcPts val="0"/>
              </a:spcAft>
              <a:buNone/>
            </a:pPr>
            <a:r>
              <a:rPr b="1" lang="ar-IQ" sz="2400">
                <a:solidFill>
                  <a:srgbClr val="00B050"/>
                </a:solidFill>
                <a:latin typeface="Noto Sans"/>
                <a:ea typeface="Noto Sans"/>
                <a:cs typeface="Noto Sans"/>
                <a:sym typeface="Noto Sans"/>
              </a:rPr>
              <a:t>Digital Transformation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25" name="Google Shape;225;p20"/>
          <p:cNvSpPr txBox="1"/>
          <p:nvPr/>
        </p:nvSpPr>
        <p:spPr>
          <a:xfrm>
            <a:off x="746449" y="1421086"/>
            <a:ext cx="11124053" cy="169277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200">
                <a:solidFill>
                  <a:srgbClr val="FF0000"/>
                </a:solidFill>
                <a:latin typeface="Ubuntu"/>
                <a:ea typeface="Ubuntu"/>
                <a:cs typeface="Ubuntu"/>
                <a:sym typeface="Ubuntu"/>
              </a:rPr>
              <a:t>المصرفية</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لقد حولت الرقمنة الصناعة المصرفية ، حيث أصبحت الخدمات المصرفية عبر الإنترنت والمدفوعات عبر الهاتف المحمول والمحافظ الرقمية شائعة بشكل متزايد. تستخدم البنوك التقنيات الرقمية لتزويد العملاء بتجربة مصرفية أكثر ملاءمة وشخصية ، مع تحسين الكفاءة وخفض التكاليف.</a:t>
            </a:r>
            <a:endParaRPr b="0" i="0" sz="2400">
              <a:solidFill>
                <a:schemeClr val="dk1"/>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1"/>
          <p:cNvSpPr txBox="1"/>
          <p:nvPr/>
        </p:nvSpPr>
        <p:spPr>
          <a:xfrm>
            <a:off x="538480" y="1033195"/>
            <a:ext cx="10668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IQ" sz="3600">
                <a:solidFill>
                  <a:srgbClr val="0070C0"/>
                </a:solidFill>
                <a:latin typeface="Arial"/>
                <a:ea typeface="Arial"/>
                <a:cs typeface="Arial"/>
                <a:sym typeface="Arial"/>
              </a:rPr>
              <a:t>استكشاف فوائد الرقمنة</a:t>
            </a:r>
            <a:br>
              <a:rPr b="1" lang="ar-IQ" sz="3600">
                <a:solidFill>
                  <a:srgbClr val="0070C0"/>
                </a:solidFill>
                <a:latin typeface="Arial"/>
                <a:ea typeface="Arial"/>
                <a:cs typeface="Arial"/>
                <a:sym typeface="Arial"/>
              </a:rPr>
            </a:br>
            <a:r>
              <a:rPr b="1" lang="ar-IQ" sz="3600">
                <a:solidFill>
                  <a:srgbClr val="0070C0"/>
                </a:solidFill>
                <a:latin typeface="Arial"/>
                <a:ea typeface="Arial"/>
                <a:cs typeface="Arial"/>
                <a:sym typeface="Arial"/>
              </a:rPr>
              <a:t>دراسة حالة</a:t>
            </a:r>
            <a:endParaRPr b="1" sz="3600">
              <a:solidFill>
                <a:srgbClr val="FF0000"/>
              </a:solidFill>
              <a:latin typeface="Arial"/>
              <a:ea typeface="Arial"/>
              <a:cs typeface="Arial"/>
              <a:sym typeface="Arial"/>
            </a:endParaRPr>
          </a:p>
        </p:txBody>
      </p:sp>
      <p:pic>
        <p:nvPicPr>
          <p:cNvPr descr="عن الشركة" id="232" name="Google Shape;232;p21"/>
          <p:cNvPicPr preferRelativeResize="0"/>
          <p:nvPr/>
        </p:nvPicPr>
        <p:blipFill rotWithShape="1">
          <a:blip r:embed="rId3">
            <a:alphaModFix/>
          </a:blip>
          <a:srcRect b="0" l="0" r="0" t="0"/>
          <a:stretch/>
        </p:blipFill>
        <p:spPr>
          <a:xfrm>
            <a:off x="2455539" y="2164397"/>
            <a:ext cx="6833881" cy="3593299"/>
          </a:xfrm>
          <a:prstGeom prst="rect">
            <a:avLst/>
          </a:prstGeom>
          <a:noFill/>
          <a:ln>
            <a:noFill/>
          </a:ln>
        </p:spPr>
      </p:pic>
      <p:sp>
        <p:nvSpPr>
          <p:cNvPr id="233" name="Google Shape;233;p21"/>
          <p:cNvSpPr txBox="1"/>
          <p:nvPr/>
        </p:nvSpPr>
        <p:spPr>
          <a:xfrm>
            <a:off x="2691881" y="5824805"/>
            <a:ext cx="609289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IQ" sz="1800" u="sng">
                <a:solidFill>
                  <a:schemeClr val="dk1"/>
                </a:solidFill>
                <a:latin typeface="Arial"/>
                <a:ea typeface="Arial"/>
                <a:cs typeface="Arial"/>
                <a:sym typeface="Arial"/>
                <a:hlinkClick r:id="rId4">
                  <a:extLst>
                    <a:ext uri="{A12FA001-AC4F-418D-AE19-62706E023703}">
                      <ahyp:hlinkClr val="tx"/>
                    </a:ext>
                  </a:extLst>
                </a:hlinkClick>
              </a:rPr>
              <a:t>https://miswag.com/</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2" title="Miswag - خدمة التسوق الألكتروني الأول والأكبر في العراق"/>
          <p:cNvPicPr preferRelativeResize="0"/>
          <p:nvPr/>
        </p:nvPicPr>
        <p:blipFill rotWithShape="1">
          <a:blip r:embed="rId3">
            <a:alphaModFix/>
          </a:blip>
          <a:srcRect b="0" l="0" r="0" t="0"/>
          <a:stretch/>
        </p:blipFill>
        <p:spPr>
          <a:xfrm>
            <a:off x="1458685" y="1315025"/>
            <a:ext cx="9274629" cy="52401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46" name="Google Shape;246;p23"/>
          <p:cNvSpPr txBox="1"/>
          <p:nvPr/>
        </p:nvSpPr>
        <p:spPr>
          <a:xfrm>
            <a:off x="765111" y="1479723"/>
            <a:ext cx="10881456" cy="1384995"/>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IQ" sz="3600">
                <a:solidFill>
                  <a:schemeClr val="dk2"/>
                </a:solidFill>
                <a:latin typeface="Simplified Arabic"/>
                <a:ea typeface="Simplified Arabic"/>
                <a:cs typeface="Simplified Arabic"/>
                <a:sym typeface="Simplified Arabic"/>
              </a:rPr>
              <a:t>الرقمنة وMSME</a:t>
            </a:r>
            <a:endParaRPr b="1" sz="3600">
              <a:solidFill>
                <a:schemeClr val="dk2"/>
              </a:solidFill>
              <a:latin typeface="Simplified Arabic"/>
              <a:ea typeface="Simplified Arabic"/>
              <a:cs typeface="Simplified Arabic"/>
              <a:sym typeface="Simplified Arabic"/>
            </a:endParaRPr>
          </a:p>
          <a:p>
            <a:pPr indent="-571500" lvl="0" marL="571500" marR="0" rtl="1" algn="just">
              <a:spcBef>
                <a:spcPts val="0"/>
              </a:spcBef>
              <a:spcAft>
                <a:spcPts val="0"/>
              </a:spcAft>
              <a:buClr>
                <a:schemeClr val="dk1"/>
              </a:buClr>
              <a:buSzPts val="2400"/>
              <a:buFont typeface="Arial"/>
              <a:buChar char="•"/>
            </a:pPr>
            <a:r>
              <a:rPr b="1" lang="ar-IQ" sz="2400">
                <a:solidFill>
                  <a:schemeClr val="dk1"/>
                </a:solidFill>
                <a:latin typeface="Simplified Arabic"/>
                <a:ea typeface="Simplified Arabic"/>
                <a:cs typeface="Simplified Arabic"/>
                <a:sym typeface="Simplified Arabic"/>
              </a:rPr>
              <a:t>تواجه الشركات الصغيرة والمتوسطة MSME ضغوطا متزايدة لرقمنة عملياتها لتظل قادرة على المنافسة.</a:t>
            </a:r>
            <a:endParaRPr/>
          </a:p>
          <a:p>
            <a:pPr indent="-571500" lvl="0" marL="571500" marR="0" rtl="1" algn="just">
              <a:spcBef>
                <a:spcPts val="0"/>
              </a:spcBef>
              <a:spcAft>
                <a:spcPts val="0"/>
              </a:spcAft>
              <a:buClr>
                <a:schemeClr val="dk1"/>
              </a:buClr>
              <a:buSzPts val="2400"/>
              <a:buFont typeface="Arial"/>
              <a:buChar char="•"/>
            </a:pPr>
            <a:r>
              <a:rPr b="1" lang="ar-IQ" sz="2400">
                <a:solidFill>
                  <a:schemeClr val="dk1"/>
                </a:solidFill>
                <a:latin typeface="Simplified Arabic"/>
                <a:ea typeface="Simplified Arabic"/>
                <a:cs typeface="Simplified Arabic"/>
                <a:sym typeface="Simplified Arabic"/>
              </a:rPr>
              <a:t>تتبنى الشركات من جميع الأحجام التقنيات الرقمية بسرعة للبقاء والازدهار في الوضع الجديد.</a:t>
            </a:r>
            <a:endParaRPr/>
          </a:p>
        </p:txBody>
      </p:sp>
      <p:pic>
        <p:nvPicPr>
          <p:cNvPr descr="الرقمنة وحقوق الإنسان - دين بريس" id="247" name="Google Shape;247;p23"/>
          <p:cNvPicPr preferRelativeResize="0"/>
          <p:nvPr/>
        </p:nvPicPr>
        <p:blipFill rotWithShape="1">
          <a:blip r:embed="rId3">
            <a:alphaModFix/>
          </a:blip>
          <a:srcRect b="0" l="0" r="0" t="0"/>
          <a:stretch/>
        </p:blipFill>
        <p:spPr>
          <a:xfrm>
            <a:off x="481547" y="3108838"/>
            <a:ext cx="5378077" cy="3294988"/>
          </a:xfrm>
          <a:prstGeom prst="rect">
            <a:avLst/>
          </a:prstGeom>
          <a:noFill/>
          <a:ln>
            <a:noFill/>
          </a:ln>
        </p:spPr>
      </p:pic>
      <p:pic>
        <p:nvPicPr>
          <p:cNvPr descr="جيل مرقمن جاهل | د. نعيمة عبدالجواد | MEO" id="248" name="Google Shape;248;p23"/>
          <p:cNvPicPr preferRelativeResize="0"/>
          <p:nvPr/>
        </p:nvPicPr>
        <p:blipFill rotWithShape="1">
          <a:blip r:embed="rId4">
            <a:alphaModFix/>
          </a:blip>
          <a:srcRect b="0" l="0" r="0" t="0"/>
          <a:stretch/>
        </p:blipFill>
        <p:spPr>
          <a:xfrm>
            <a:off x="6487846" y="3108838"/>
            <a:ext cx="4951485" cy="32949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4"/>
          <p:cNvSpPr txBox="1"/>
          <p:nvPr/>
        </p:nvSpPr>
        <p:spPr>
          <a:xfrm>
            <a:off x="2630751" y="2228692"/>
            <a:ext cx="7099175"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IQ" sz="5400">
                <a:solidFill>
                  <a:srgbClr val="FF0000"/>
                </a:solidFill>
                <a:latin typeface="Noto Sans"/>
                <a:ea typeface="Noto Sans"/>
                <a:cs typeface="Noto Sans"/>
                <a:sym typeface="Noto Sans"/>
              </a:rPr>
              <a:t>ما هي التحديات التي تواجهها</a:t>
            </a:r>
            <a:br>
              <a:rPr b="1" lang="ar-IQ" sz="5400">
                <a:solidFill>
                  <a:srgbClr val="FF0000"/>
                </a:solidFill>
                <a:latin typeface="Noto Sans"/>
                <a:ea typeface="Noto Sans"/>
                <a:cs typeface="Noto Sans"/>
                <a:sym typeface="Noto Sans"/>
              </a:rPr>
            </a:br>
            <a:r>
              <a:rPr b="1" lang="ar-IQ" sz="5400">
                <a:solidFill>
                  <a:srgbClr val="FF0000"/>
                </a:solidFill>
                <a:latin typeface="Noto Sans"/>
                <a:ea typeface="Noto Sans"/>
                <a:cs typeface="Noto Sans"/>
                <a:sym typeface="Noto Sans"/>
              </a:rPr>
              <a:t> في الرقمنة؟</a:t>
            </a:r>
            <a:endParaRPr b="1" sz="5400">
              <a:solidFill>
                <a:schemeClr val="dk1"/>
              </a:solidFill>
              <a:latin typeface="Noto Sans"/>
              <a:ea typeface="Noto Sans"/>
              <a:cs typeface="Noto Sans"/>
              <a:sym typeface="No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5"/>
          <p:cNvSpPr txBox="1"/>
          <p:nvPr/>
        </p:nvSpPr>
        <p:spPr>
          <a:xfrm>
            <a:off x="698398" y="1367568"/>
            <a:ext cx="1127760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IQ" sz="3200">
                <a:solidFill>
                  <a:srgbClr val="FF0000"/>
                </a:solidFill>
                <a:latin typeface="Noto Sans"/>
                <a:ea typeface="Noto Sans"/>
                <a:cs typeface="Noto Sans"/>
                <a:sym typeface="Noto Sans"/>
              </a:rPr>
              <a:t>تحديات الرقمنة للمشروعات متناهية الصغر والصغيرة والمتوسطة</a:t>
            </a:r>
            <a:endParaRPr b="1" i="0" sz="3200">
              <a:solidFill>
                <a:srgbClr val="FF0000"/>
              </a:solidFill>
              <a:latin typeface="Noto Sans"/>
              <a:ea typeface="Noto Sans"/>
              <a:cs typeface="Noto Sans"/>
              <a:sym typeface="Noto Sans"/>
            </a:endParaRPr>
          </a:p>
        </p:txBody>
      </p:sp>
      <p:sp>
        <p:nvSpPr>
          <p:cNvPr id="261" name="Google Shape;261;p25"/>
          <p:cNvSpPr txBox="1"/>
          <p:nvPr/>
        </p:nvSpPr>
        <p:spPr>
          <a:xfrm>
            <a:off x="457199" y="2035711"/>
            <a:ext cx="11277601" cy="280076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Noto Sans"/>
                <a:ea typeface="Noto Sans"/>
                <a:cs typeface="Noto Sans"/>
                <a:sym typeface="Noto Sans"/>
              </a:rPr>
              <a:t>نقص الدراية الفنية</a:t>
            </a:r>
            <a:br>
              <a:rPr lang="ar-IQ" sz="2800">
                <a:solidFill>
                  <a:srgbClr val="FF0000"/>
                </a:solidFill>
                <a:latin typeface="Noto Sans"/>
                <a:ea typeface="Noto Sans"/>
                <a:cs typeface="Noto Sans"/>
                <a:sym typeface="Noto Sans"/>
              </a:rPr>
            </a:br>
            <a:r>
              <a:rPr lang="ar-IQ" sz="2800">
                <a:solidFill>
                  <a:schemeClr val="dk1"/>
                </a:solidFill>
                <a:latin typeface="Noto Sans"/>
                <a:ea typeface="Noto Sans"/>
                <a:cs typeface="Noto Sans"/>
                <a:sym typeface="Noto Sans"/>
              </a:rPr>
              <a:t>أهمية الخبرة التقنية: تتطلب الرقمنة خبرة فنية، وتحتاج العديد من الشركات المتناهية الصغر والصغيرة والمتوسطة إلى المزيد من المهارات والمعرفة لتنفيذ ممارسات الأعمال الرقمية بفعالية.</a:t>
            </a:r>
            <a:br>
              <a:rPr lang="ar-IQ" sz="2800">
                <a:solidFill>
                  <a:schemeClr val="dk1"/>
                </a:solidFill>
                <a:latin typeface="Noto Sans"/>
                <a:ea typeface="Noto Sans"/>
                <a:cs typeface="Noto Sans"/>
                <a:sym typeface="Noto Sans"/>
              </a:rPr>
            </a:br>
            <a:r>
              <a:rPr lang="ar-IQ" sz="2800">
                <a:solidFill>
                  <a:schemeClr val="dk1"/>
                </a:solidFill>
                <a:latin typeface="Noto Sans"/>
                <a:ea typeface="Noto Sans"/>
                <a:cs typeface="Noto Sans"/>
                <a:sym typeface="Noto Sans"/>
              </a:rPr>
              <a:t>توظيف خبراء تقنيين: يمكن للشركات متناهية الصغر والصغيرة والمتوسطة التغلب على هذا التحدي من خلال توظيف خبراء تقنيين أو الشراكة مع الوكالات الرقمية مثل ValueCoders للحصول على الدعم الفني والتوجيه.</a:t>
            </a:r>
            <a:endParaRPr sz="2800">
              <a:solidFill>
                <a:schemeClr val="dk1"/>
              </a:solidFill>
              <a:latin typeface="Noto Sans"/>
              <a:ea typeface="Noto Sans"/>
              <a:cs typeface="Noto Sans"/>
              <a:sym typeface="No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nvSpPr>
        <p:spPr>
          <a:xfrm>
            <a:off x="250875" y="1314621"/>
            <a:ext cx="11277601" cy="212365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Noto Sans"/>
                <a:ea typeface="Noto Sans"/>
                <a:cs typeface="Noto Sans"/>
                <a:sym typeface="Noto Sans"/>
              </a:rPr>
              <a:t>الموارد المحدودة</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القيود المالية: نظرا لارتفاع تكلفة الرقمنة، تحتاج العديد من الشركات المتناهية الصغر والصغيرة والمتوسطة إلى المزيد من الأموال للاستثمار في البنية التحتية والتكنولوجيا المطلوبة.</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الحاجة إلى التخطيط السليم وتخصيص الموارد: يجب على الشركات المتناهية الصغر والصغيرة والمتوسطة إعطاء الأولوية لأنشطة الرقمنة ، ووضع خطط مدروسة ، وإنفاق الموارد بحكمة للتغلب على هذه العقبة.</a:t>
            </a:r>
            <a:endParaRPr sz="2400">
              <a:solidFill>
                <a:schemeClr val="dk1"/>
              </a:solidFill>
              <a:latin typeface="Arial"/>
              <a:ea typeface="Arial"/>
              <a:cs typeface="Arial"/>
              <a:sym typeface="Arial"/>
            </a:endParaRPr>
          </a:p>
        </p:txBody>
      </p:sp>
      <p:sp>
        <p:nvSpPr>
          <p:cNvPr id="268" name="Google Shape;268;p26"/>
          <p:cNvSpPr txBox="1"/>
          <p:nvPr/>
        </p:nvSpPr>
        <p:spPr>
          <a:xfrm>
            <a:off x="250875" y="3913619"/>
            <a:ext cx="11382376" cy="212365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Noto Sans"/>
                <a:ea typeface="Noto Sans"/>
                <a:cs typeface="Noto Sans"/>
                <a:sym typeface="Noto Sans"/>
              </a:rPr>
              <a:t>مخاوف أمن البيانات</a:t>
            </a:r>
            <a:br>
              <a:rPr b="1" lang="ar-IQ" sz="2400">
                <a:solidFill>
                  <a:srgbClr val="FF0000"/>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أهمية تأمين البيانات: مع قيام الشركات المتناهية الصغر والصغيرة والمتوسطة برقمنة عملياتها التجارية، فإنها تواجه التحدي المتمثل في تأمين وحماية البيانات الحساسة من التهديدات السيبرانية.</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تدابير لضمان أمن البيانات: يمكن للشركات الرقمية المتناهية الصغر والصغيرة والمتوسطة التغلب على هذا التحدي من خلال تنفيذ تدابير قوية لأمن البيانات، مثل التشفير والمصادقة الثنائية والنسخ الاحتياطي المنتظم للبيانات.</a:t>
            </a:r>
            <a:endParaRPr sz="2400">
              <a:solidFill>
                <a:schemeClr val="dk1"/>
              </a:solidFill>
              <a:latin typeface="Noto Sans"/>
              <a:ea typeface="Noto Sans"/>
              <a:cs typeface="Noto Sans"/>
              <a:sym typeface="No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nvSpPr>
        <p:spPr>
          <a:xfrm>
            <a:off x="353653" y="1153522"/>
            <a:ext cx="11277601" cy="212365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Noto Sans"/>
                <a:ea typeface="Noto Sans"/>
                <a:cs typeface="Noto Sans"/>
                <a:sym typeface="Noto Sans"/>
              </a:rPr>
              <a:t>مقاومة التغيير</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الخوف من المجهول: تتطلب الرقمنة من الشركات المتناهية الصغر والصغيرة والمتوسطة تبني تقنيات وأساليب عمل جديدة، والتي يمكن أن تكون مخيفة للبعض.</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أهمية إدارة التغيير: للتغلب على هذا التحدي ، يجب على الشركات المتناهية الصغر والصغيرة والمتوسطة إعطاء الأولوية لإدارة التغيير وتوصيل فوائد الرقمنة لموظفيها وأصحاب المصلحة.</a:t>
            </a:r>
            <a:endParaRPr sz="2400">
              <a:solidFill>
                <a:schemeClr val="dk1"/>
              </a:solidFill>
              <a:latin typeface="Arial"/>
              <a:ea typeface="Arial"/>
              <a:cs typeface="Arial"/>
              <a:sym typeface="Arial"/>
            </a:endParaRPr>
          </a:p>
        </p:txBody>
      </p:sp>
      <p:sp>
        <p:nvSpPr>
          <p:cNvPr id="275" name="Google Shape;275;p27"/>
          <p:cNvSpPr txBox="1"/>
          <p:nvPr/>
        </p:nvSpPr>
        <p:spPr>
          <a:xfrm>
            <a:off x="353652" y="3930446"/>
            <a:ext cx="11277601" cy="286232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Noto Sans"/>
                <a:ea typeface="Noto Sans"/>
                <a:cs typeface="Noto Sans"/>
                <a:sym typeface="Noto Sans"/>
              </a:rPr>
              <a:t>عدم وجود توحيد</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المشهد التكنولوجي المجزأ: قد يكون من الصعب على الشركات الرقمية المتناهية الصغر والصغيرة والمتوسطة اختيار أفضل الأدوات والمنصات لأن النظام البيئي للأعمال الرقمية مجزأ للغاية ويقدم مجموعة واسعة من التقنيات والحلول.</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الحاجة إلى معايير الصناعة: يمكن للمنشآت المتناهية الصغر والصغيرة والمتوسطة تطوير أفضل الممارسات والمبادئ التوجيهية لممارسات الأعمال الرقمية بالتعاون مع مجموعات الصناعة وهيئات المعايير لمعالجة هذه المشكلة.</a:t>
            </a:r>
            <a:endParaRPr sz="2400">
              <a:solidFill>
                <a:schemeClr val="dk1"/>
              </a:solidFill>
              <a:latin typeface="Noto Sans"/>
              <a:ea typeface="Noto Sans"/>
              <a:cs typeface="Noto Sans"/>
              <a:sym typeface="No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nvSpPr>
        <p:spPr>
          <a:xfrm>
            <a:off x="5187820" y="1490008"/>
            <a:ext cx="6594499" cy="2677656"/>
          </a:xfrm>
          <a:prstGeom prst="rect">
            <a:avLst/>
          </a:prstGeom>
          <a:noFill/>
          <a:ln>
            <a:noFill/>
          </a:ln>
        </p:spPr>
        <p:txBody>
          <a:bodyPr anchorCtr="0" anchor="t" bIns="45700" lIns="91425" spcFirstLastPara="1" rIns="91425" wrap="square" tIns="45700">
            <a:spAutoFit/>
          </a:bodyPr>
          <a:lstStyle/>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مع استمرار الشركات في التنقل في المشهد الرقمي ، أصبحت مصطلحات الرقمنة ورقمنة العمليات والتحول الرقمي ذات أهمية متزايدة.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لقد ناقشنا بالفعل الاختلافات بين الرقمنة ورقمنة العمليات ودورهما في ابتكار الأعمال.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الآن ، حان الوقت للتركيز على التحول الرقمي وعلاقته بالرقمنة والرقمنة.</a:t>
            </a:r>
            <a:endParaRPr b="1" sz="2400">
              <a:solidFill>
                <a:schemeClr val="dk1"/>
              </a:solidFill>
              <a:latin typeface="Arial"/>
              <a:ea typeface="Arial"/>
              <a:cs typeface="Arial"/>
              <a:sym typeface="Arial"/>
            </a:endParaRPr>
          </a:p>
        </p:txBody>
      </p:sp>
      <p:pic>
        <p:nvPicPr>
          <p:cNvPr descr="الرقمنة Digitization والتحول الرقمي Digital Transformation ..." id="282" name="Google Shape;282;p28"/>
          <p:cNvPicPr preferRelativeResize="0"/>
          <p:nvPr/>
        </p:nvPicPr>
        <p:blipFill rotWithShape="1">
          <a:blip r:embed="rId3">
            <a:alphaModFix/>
          </a:blip>
          <a:srcRect b="0" l="0" r="0" t="0"/>
          <a:stretch/>
        </p:blipFill>
        <p:spPr>
          <a:xfrm>
            <a:off x="64030" y="1173035"/>
            <a:ext cx="5623443" cy="50060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nvSpPr>
        <p:spPr>
          <a:xfrm>
            <a:off x="361950" y="1281765"/>
            <a:ext cx="11468100" cy="212365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Ubuntu"/>
                <a:ea typeface="Ubuntu"/>
                <a:cs typeface="Ubuntu"/>
                <a:sym typeface="Ubuntu"/>
              </a:rPr>
              <a:t>التحول الرقمي </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هي عملية الاستفادة من التقنيات الرقمية لتغيير جذري في كيفية عمل الشركات والتفاعل مع العملاء وخلق القيمة. إنه ينطوي على تغيير شامل في ثقافة المنظمة وعملياتها واستراتيجياتها لدفع النمو والميزة التنافسية. يتطلب التحول الرقمي الناجح استراتيجية تحول رقمي واضحة تتوافق مع أهداف العمل وإطار تنفيذ استراتيجية يضمن التنفيذ الناجح.</a:t>
            </a:r>
            <a:endParaRPr sz="2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b="0" l="0" r="0" t="0"/>
          <a:stretch/>
        </p:blipFill>
        <p:spPr>
          <a:xfrm>
            <a:off x="1953648" y="962716"/>
            <a:ext cx="7942117" cy="46411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txBox="1"/>
          <p:nvPr/>
        </p:nvSpPr>
        <p:spPr>
          <a:xfrm>
            <a:off x="637099" y="1538882"/>
            <a:ext cx="10917802"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Ubuntu"/>
                <a:ea typeface="Ubuntu"/>
                <a:cs typeface="Ubuntu"/>
                <a:sym typeface="Ubuntu"/>
              </a:rPr>
              <a:t>لماذا التحول الرقمي؟</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يمكن أن يكون مفهوم التحول الرقمي مربكا وغامضا ، مما يتسبب في تفسيرات مختلفة بين الأفراد في عالم الأعمال وخارجه. ومع ذلك ، من الأهمية بمكان فهم التمييز بين الرقمنة ورقمنة العمليات والتحول الرقمي لتحقيق تحول ناجح.</a:t>
            </a:r>
            <a:endParaRPr b="0" i="0" sz="2400">
              <a:solidFill>
                <a:schemeClr val="dk1"/>
              </a:solidFill>
              <a:latin typeface="Ubuntu"/>
              <a:ea typeface="Ubuntu"/>
              <a:cs typeface="Ubuntu"/>
              <a:sym typeface="Ubuntu"/>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1"/>
          <p:cNvSpPr txBox="1"/>
          <p:nvPr/>
        </p:nvSpPr>
        <p:spPr>
          <a:xfrm>
            <a:off x="594927" y="1480097"/>
            <a:ext cx="11311937" cy="249299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Ubuntu"/>
                <a:ea typeface="Ubuntu"/>
                <a:cs typeface="Ubuntu"/>
                <a:sym typeface="Ubuntu"/>
              </a:rPr>
              <a:t>أمثلة على التحول الرقمي</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Netflix:  بدأت الشركة كخدمة DVD  عن طريق البريد ولكنها تحولت إلى منصة بث رقمية. </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وقد حققت ذلك من خلال الاستثمار بكثافة في بنيتها التحتية الرقمية ، وتطوير خوارزميات الملكية لتخصيص توصيات المحتوى ، والاستثمار في إنشاء محتوى أصلي. </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كان التأثير هائلا حيث عطلت Netflix  صناعة التلفزيون التقليدية ، مما أدى إلى انخفاض اشتراكات تلفزيون الكابل وزيادة شعبية خدمات البث.</a:t>
            </a:r>
            <a:endParaRPr b="0" i="0" sz="2400">
              <a:solidFill>
                <a:schemeClr val="dk1"/>
              </a:solidFill>
              <a:latin typeface="Ubuntu"/>
              <a:ea typeface="Ubuntu"/>
              <a:cs typeface="Ubuntu"/>
              <a:sym typeface="Ubuntu"/>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aphicFrame>
        <p:nvGraphicFramePr>
          <p:cNvPr id="303" name="Google Shape;303;p32"/>
          <p:cNvGraphicFramePr/>
          <p:nvPr/>
        </p:nvGraphicFramePr>
        <p:xfrm>
          <a:off x="467360" y="1250728"/>
          <a:ext cx="3000000" cy="3000000"/>
        </p:xfrm>
        <a:graphic>
          <a:graphicData uri="http://schemas.openxmlformats.org/drawingml/2006/table">
            <a:tbl>
              <a:tblPr>
                <a:noFill/>
                <a:tableStyleId>{7028BD0C-26F1-4B01-B6BB-90C80F1CA0BD}</a:tableStyleId>
              </a:tblPr>
              <a:tblGrid>
                <a:gridCol w="4470400"/>
                <a:gridCol w="6593850"/>
              </a:tblGrid>
              <a:tr h="287700">
                <a:tc>
                  <a:txBody>
                    <a:bodyPr/>
                    <a:lstStyle/>
                    <a:p>
                      <a:pPr indent="0" lvl="0" marL="0" marR="0" rtl="0" algn="ctr">
                        <a:spcBef>
                          <a:spcPts val="0"/>
                        </a:spcBef>
                        <a:spcAft>
                          <a:spcPts val="0"/>
                        </a:spcAft>
                        <a:buNone/>
                      </a:pPr>
                      <a:r>
                        <a:rPr b="1" lang="ar-IQ" sz="2400" u="none" cap="none" strike="noStrike">
                          <a:solidFill>
                            <a:schemeClr val="dk1"/>
                          </a:solidFill>
                          <a:latin typeface="Ubuntu"/>
                          <a:ea typeface="Ubuntu"/>
                          <a:cs typeface="Ubuntu"/>
                          <a:sym typeface="Ubuntu"/>
                        </a:rPr>
                        <a:t>الصناعة / القسم</a:t>
                      </a:r>
                      <a:endParaRPr b="0" sz="2400" u="none" cap="none" strike="noStrike">
                        <a:solidFill>
                          <a:schemeClr val="dk1"/>
                        </a:solidFill>
                        <a:latin typeface="Ubuntu"/>
                        <a:ea typeface="Ubuntu"/>
                        <a:cs typeface="Ubuntu"/>
                        <a:sym typeface="Ubuntu"/>
                      </a:endParaRPr>
                    </a:p>
                  </a:txBody>
                  <a:tcPr marT="21425" marB="21425" marR="21425" marL="21425" anchor="ctr">
                    <a:lnL cap="flat" cmpd="sng" w="15225">
                      <a:solidFill>
                        <a:srgbClr val="B00470"/>
                      </a:solidFill>
                      <a:prstDash val="solid"/>
                      <a:round/>
                      <a:headEnd len="sm" w="sm" type="none"/>
                      <a:tailEnd len="sm" w="sm" type="none"/>
                    </a:lnL>
                    <a:lnR cap="flat" cmpd="sng" w="15225">
                      <a:solidFill>
                        <a:srgbClr val="B00470"/>
                      </a:solidFill>
                      <a:prstDash val="solid"/>
                      <a:round/>
                      <a:headEnd len="sm" w="sm" type="none"/>
                      <a:tailEnd len="sm" w="sm" type="none"/>
                    </a:lnR>
                    <a:lnT cap="flat" cmpd="sng" w="15225">
                      <a:solidFill>
                        <a:srgbClr val="B00470"/>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ctr">
                        <a:spcBef>
                          <a:spcPts val="0"/>
                        </a:spcBef>
                        <a:spcAft>
                          <a:spcPts val="0"/>
                        </a:spcAft>
                        <a:buNone/>
                      </a:pPr>
                      <a:r>
                        <a:rPr b="1" lang="ar-IQ" sz="2400" u="none" cap="none" strike="noStrike">
                          <a:solidFill>
                            <a:srgbClr val="212529"/>
                          </a:solidFill>
                          <a:latin typeface="Ubuntu"/>
                          <a:ea typeface="Ubuntu"/>
                          <a:cs typeface="Ubuntu"/>
                          <a:sym typeface="Ubuntu"/>
                        </a:rPr>
                        <a:t> مثال على حالات الاستخدام</a:t>
                      </a:r>
                      <a:endParaRPr b="0" sz="2400" u="none" cap="none" strike="noStrike">
                        <a:solidFill>
                          <a:srgbClr val="212529"/>
                        </a:solidFill>
                        <a:latin typeface="Ubuntu"/>
                        <a:ea typeface="Ubuntu"/>
                        <a:cs typeface="Ubuntu"/>
                        <a:sym typeface="Ubuntu"/>
                      </a:endParaRPr>
                    </a:p>
                  </a:txBody>
                  <a:tcPr marT="21425" marB="21425" marR="21425" marL="21425" anchor="ctr">
                    <a:lnL cap="flat" cmpd="sng" w="15225">
                      <a:solidFill>
                        <a:srgbClr val="B00470"/>
                      </a:solidFill>
                      <a:prstDash val="solid"/>
                      <a:round/>
                      <a:headEnd len="sm" w="sm" type="none"/>
                      <a:tailEnd len="sm" w="sm" type="none"/>
                    </a:lnL>
                    <a:lnR cap="flat" cmpd="sng" w="15225">
                      <a:solidFill>
                        <a:srgbClr val="B00470"/>
                      </a:solidFill>
                      <a:prstDash val="solid"/>
                      <a:round/>
                      <a:headEnd len="sm" w="sm" type="none"/>
                      <a:tailEnd len="sm" w="sm" type="none"/>
                    </a:lnR>
                    <a:lnT cap="flat" cmpd="sng" w="15225">
                      <a:solidFill>
                        <a:srgbClr val="B00470"/>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r>
              <a:tr h="972400">
                <a:tc>
                  <a:txBody>
                    <a:bodyPr/>
                    <a:lstStyle/>
                    <a:p>
                      <a:pPr indent="0" lvl="0" marL="0" marR="0" rtl="0" algn="ctr">
                        <a:spcBef>
                          <a:spcPts val="0"/>
                        </a:spcBef>
                        <a:spcAft>
                          <a:spcPts val="0"/>
                        </a:spcAft>
                        <a:buNone/>
                      </a:pPr>
                      <a:r>
                        <a:rPr b="0" lang="ar-IQ" sz="2400" u="none" cap="none" strike="noStrike">
                          <a:solidFill>
                            <a:srgbClr val="002060"/>
                          </a:solidFill>
                          <a:latin typeface="Ubuntu"/>
                          <a:ea typeface="Ubuntu"/>
                          <a:cs typeface="Ubuntu"/>
                          <a:sym typeface="Ubuntu"/>
                        </a:rPr>
                        <a:t>التصنيع</a:t>
                      </a:r>
                      <a:endParaRPr b="0" sz="2400" u="none" cap="none" strike="noStrike">
                        <a:solidFill>
                          <a:srgbClr val="002060"/>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ar-IQ" sz="2400" u="none" cap="none" strike="noStrike">
                          <a:solidFill>
                            <a:srgbClr val="212529"/>
                          </a:solidFill>
                          <a:latin typeface="Ubuntu"/>
                          <a:ea typeface="Ubuntu"/>
                          <a:cs typeface="Ubuntu"/>
                          <a:sym typeface="Ubuntu"/>
                        </a:rPr>
                        <a:t> إدارة المخزون, إدارة المستودعات, إدارة بوابة الموردين</a:t>
                      </a:r>
                      <a:endParaRPr b="0" sz="2400" u="none" cap="none" strike="noStrike">
                        <a:solidFill>
                          <a:srgbClr val="212529"/>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742100">
                <a:tc>
                  <a:txBody>
                    <a:bodyPr/>
                    <a:lstStyle/>
                    <a:p>
                      <a:pPr indent="0" lvl="0" marL="0" marR="0" rtl="0" algn="ctr">
                        <a:spcBef>
                          <a:spcPts val="0"/>
                        </a:spcBef>
                        <a:spcAft>
                          <a:spcPts val="0"/>
                        </a:spcAft>
                        <a:buNone/>
                      </a:pPr>
                      <a:r>
                        <a:rPr b="0" lang="ar-IQ" sz="2400" u="none" cap="none" strike="noStrike">
                          <a:solidFill>
                            <a:srgbClr val="002060"/>
                          </a:solidFill>
                          <a:latin typeface="Ubuntu"/>
                          <a:ea typeface="Ubuntu"/>
                          <a:cs typeface="Ubuntu"/>
                          <a:sym typeface="Ubuntu"/>
                        </a:rPr>
                        <a:t>البنوك والتمويل والتأمين</a:t>
                      </a:r>
                      <a:endParaRPr b="0" sz="2400" u="none" cap="none" strike="noStrike">
                        <a:solidFill>
                          <a:srgbClr val="002060"/>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ar-IQ" sz="2400" u="none" cap="none" strike="noStrike">
                          <a:solidFill>
                            <a:srgbClr val="212529"/>
                          </a:solidFill>
                          <a:latin typeface="Ubuntu"/>
                          <a:ea typeface="Ubuntu"/>
                          <a:cs typeface="Ubuntu"/>
                          <a:sym typeface="Ubuntu"/>
                        </a:rPr>
                        <a:t>مطالبات التأمين ، تحليل الاحتيال ، التحقيق ، خدمات القروض</a:t>
                      </a:r>
                      <a:endParaRPr b="0" sz="2400" u="none" cap="none" strike="noStrike">
                        <a:solidFill>
                          <a:srgbClr val="212529"/>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742100">
                <a:tc>
                  <a:txBody>
                    <a:bodyPr/>
                    <a:lstStyle/>
                    <a:p>
                      <a:pPr indent="0" lvl="0" marL="0" marR="0" rtl="0" algn="ctr">
                        <a:spcBef>
                          <a:spcPts val="0"/>
                        </a:spcBef>
                        <a:spcAft>
                          <a:spcPts val="0"/>
                        </a:spcAft>
                        <a:buNone/>
                      </a:pPr>
                      <a:r>
                        <a:rPr b="0" lang="ar-IQ" sz="2400" u="none" cap="none" strike="noStrike">
                          <a:solidFill>
                            <a:srgbClr val="002060"/>
                          </a:solidFill>
                          <a:latin typeface="Ubuntu"/>
                          <a:ea typeface="Ubuntu"/>
                          <a:cs typeface="Ubuntu"/>
                          <a:sym typeface="Ubuntu"/>
                        </a:rPr>
                        <a:t>الصحة</a:t>
                      </a:r>
                      <a:endParaRPr b="0" sz="2400" u="none" cap="none" strike="noStrike">
                        <a:solidFill>
                          <a:srgbClr val="002060"/>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ar-IQ" sz="2400" u="none" cap="none" strike="noStrike">
                          <a:solidFill>
                            <a:srgbClr val="212529"/>
                          </a:solidFill>
                          <a:latin typeface="Ubuntu"/>
                          <a:ea typeface="Ubuntu"/>
                          <a:cs typeface="Ubuntu"/>
                          <a:sym typeface="Ubuntu"/>
                        </a:rPr>
                        <a:t>إدارة الرعاية الطبية, إدارة المختبرات, إدارة دورة حياة المريض</a:t>
                      </a:r>
                      <a:endParaRPr b="0" sz="2400" u="none" cap="none" strike="noStrike">
                        <a:solidFill>
                          <a:srgbClr val="212529"/>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972400">
                <a:tc>
                  <a:txBody>
                    <a:bodyPr/>
                    <a:lstStyle/>
                    <a:p>
                      <a:pPr indent="0" lvl="0" marL="0" marR="0" rtl="0" algn="ctr">
                        <a:spcBef>
                          <a:spcPts val="0"/>
                        </a:spcBef>
                        <a:spcAft>
                          <a:spcPts val="0"/>
                        </a:spcAft>
                        <a:buNone/>
                      </a:pPr>
                      <a:r>
                        <a:rPr b="0" lang="ar-IQ" sz="2400" u="none" cap="none" strike="noStrike">
                          <a:solidFill>
                            <a:srgbClr val="002060"/>
                          </a:solidFill>
                          <a:latin typeface="Ubuntu"/>
                          <a:ea typeface="Ubuntu"/>
                          <a:cs typeface="Ubuntu"/>
                          <a:sym typeface="Ubuntu"/>
                        </a:rPr>
                        <a:t>النفط والغاز</a:t>
                      </a:r>
                      <a:endParaRPr b="0" sz="2400" u="none" cap="none" strike="noStrike">
                        <a:solidFill>
                          <a:srgbClr val="002060"/>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ar-IQ" sz="2400" u="none" cap="none" strike="noStrike">
                          <a:solidFill>
                            <a:srgbClr val="212529"/>
                          </a:solidFill>
                          <a:latin typeface="Ubuntu"/>
                          <a:ea typeface="Ubuntu"/>
                          <a:cs typeface="Ubuntu"/>
                          <a:sym typeface="Ubuntu"/>
                        </a:rPr>
                        <a:t>عمليات الموافقات على العقارات والتأجير, التصاريح الإلكترونية الرقمية, الموافقات البيئية</a:t>
                      </a:r>
                      <a:endParaRPr b="0" sz="2400" u="none" cap="none" strike="noStrike">
                        <a:solidFill>
                          <a:srgbClr val="212529"/>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742100">
                <a:tc>
                  <a:txBody>
                    <a:bodyPr/>
                    <a:lstStyle/>
                    <a:p>
                      <a:pPr indent="0" lvl="0" marL="0" marR="0" rtl="0" algn="ctr">
                        <a:spcBef>
                          <a:spcPts val="0"/>
                        </a:spcBef>
                        <a:spcAft>
                          <a:spcPts val="0"/>
                        </a:spcAft>
                        <a:buNone/>
                      </a:pPr>
                      <a:r>
                        <a:rPr b="0" lang="ar-IQ" sz="2400" u="none" cap="none" strike="noStrike">
                          <a:solidFill>
                            <a:srgbClr val="002060"/>
                          </a:solidFill>
                          <a:latin typeface="Ubuntu"/>
                          <a:ea typeface="Ubuntu"/>
                          <a:cs typeface="Ubuntu"/>
                          <a:sym typeface="Ubuntu"/>
                        </a:rPr>
                        <a:t>HRالموارد البشرية </a:t>
                      </a:r>
                      <a:endParaRPr b="0" sz="2400" u="none" cap="none" strike="noStrike">
                        <a:solidFill>
                          <a:srgbClr val="002060"/>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ar-IQ" sz="2400" u="none" cap="none" strike="noStrike">
                          <a:solidFill>
                            <a:srgbClr val="212529"/>
                          </a:solidFill>
                          <a:latin typeface="Ubuntu"/>
                          <a:ea typeface="Ubuntu"/>
                          <a:cs typeface="Ubuntu"/>
                          <a:sym typeface="Ubuntu"/>
                        </a:rPr>
                        <a:t>إعداد الموظف ، إدارة الإجازات ، عملية التقييم</a:t>
                      </a:r>
                      <a:endParaRPr b="0" sz="2400" u="none" cap="none" strike="noStrike">
                        <a:solidFill>
                          <a:srgbClr val="212529"/>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742100">
                <a:tc>
                  <a:txBody>
                    <a:bodyPr/>
                    <a:lstStyle/>
                    <a:p>
                      <a:pPr indent="0" lvl="0" marL="0" marR="0" rtl="0" algn="ctr">
                        <a:spcBef>
                          <a:spcPts val="0"/>
                        </a:spcBef>
                        <a:spcAft>
                          <a:spcPts val="0"/>
                        </a:spcAft>
                        <a:buNone/>
                      </a:pPr>
                      <a:r>
                        <a:rPr b="0" lang="ar-IQ" sz="2400" u="none" cap="none" strike="noStrike">
                          <a:solidFill>
                            <a:srgbClr val="002060"/>
                          </a:solidFill>
                          <a:latin typeface="Ubuntu"/>
                          <a:ea typeface="Ubuntu"/>
                          <a:cs typeface="Ubuntu"/>
                          <a:sym typeface="Ubuntu"/>
                        </a:rPr>
                        <a:t>الخدمات اللوجستية وسلسلة التوريد</a:t>
                      </a:r>
                      <a:endParaRPr b="0" sz="2400" u="none" cap="none" strike="noStrike">
                        <a:solidFill>
                          <a:srgbClr val="002060"/>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ar-IQ" sz="2400" u="none" cap="none" strike="noStrike">
                          <a:solidFill>
                            <a:srgbClr val="212529"/>
                          </a:solidFill>
                          <a:latin typeface="Ubuntu"/>
                          <a:ea typeface="Ubuntu"/>
                          <a:cs typeface="Ubuntu"/>
                          <a:sym typeface="Ubuntu"/>
                        </a:rPr>
                        <a:t>إدارة الأسطول، الامتثال التنظيمي، عملية استدعاء المركبات</a:t>
                      </a:r>
                      <a:endParaRPr b="0" sz="2400" u="none" cap="none" strike="noStrike">
                        <a:solidFill>
                          <a:srgbClr val="212529"/>
                        </a:solidFill>
                        <a:latin typeface="Ubuntu"/>
                        <a:ea typeface="Ubuntu"/>
                        <a:cs typeface="Ubuntu"/>
                        <a:sym typeface="Ubuntu"/>
                      </a:endParaRPr>
                    </a:p>
                  </a:txBody>
                  <a:tcPr marT="21425" marB="21425" marR="21425" marL="2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nvSpPr>
        <p:spPr>
          <a:xfrm>
            <a:off x="333376" y="1225689"/>
            <a:ext cx="11760302" cy="212365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Montserrat"/>
                <a:ea typeface="Montserrat"/>
                <a:cs typeface="Montserrat"/>
                <a:sym typeface="Montserrat"/>
              </a:rPr>
              <a:t>ما هي إنتاجية الأعمال؟</a:t>
            </a:r>
            <a:br>
              <a:rPr b="1" lang="ar-IQ" sz="2400">
                <a:solidFill>
                  <a:schemeClr val="dk1"/>
                </a:solidFill>
                <a:latin typeface="Montserrat"/>
                <a:ea typeface="Montserrat"/>
                <a:cs typeface="Montserrat"/>
                <a:sym typeface="Montserrat"/>
              </a:rPr>
            </a:br>
            <a:r>
              <a:rPr b="1" lang="ar-IQ" sz="2400">
                <a:solidFill>
                  <a:schemeClr val="dk1"/>
                </a:solidFill>
                <a:latin typeface="Montserrat"/>
                <a:ea typeface="Montserrat"/>
                <a:cs typeface="Montserrat"/>
                <a:sym typeface="Montserrat"/>
              </a:rPr>
              <a:t>تقيس إنتاجية الأعمال المكاسب النقدية من خلال مقارنة إجمالي إنتاج السلع أو الخدمات مقابل المدخلات المستخدمة لإنتاج تلك السلع أو الخدمات. على سبيل المثال ، يمكن أن تتكون المدخلات من خط تجميع للعمال الذين يتقاضون رواتبهم في الساعة لإنشاء عناصر واجهة المستخدم. لذلك ، يجب أن تتجاوز القيمة الإجمالية للعناصر واجهة المستخدم ، وهي المخرجات ، جميع التكاليف المرتبطة بجعل الأداة حتى تكون الشركة منتجة.</a:t>
            </a:r>
            <a:endParaRPr b="1" i="0" sz="2400">
              <a:solidFill>
                <a:schemeClr val="dk1"/>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4"/>
          <p:cNvSpPr txBox="1"/>
          <p:nvPr/>
        </p:nvSpPr>
        <p:spPr>
          <a:xfrm>
            <a:off x="189169" y="1164134"/>
            <a:ext cx="11723431" cy="3970318"/>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IQ" sz="3600">
                <a:solidFill>
                  <a:schemeClr val="dk1"/>
                </a:solidFill>
                <a:latin typeface="Montserrat"/>
                <a:ea typeface="Montserrat"/>
                <a:cs typeface="Montserrat"/>
                <a:sym typeface="Montserrat"/>
              </a:rPr>
              <a:t>ما مدى أهمية العمليات التجارية؟</a:t>
            </a:r>
            <a:br>
              <a:rPr b="1" lang="ar-IQ" sz="2400">
                <a:solidFill>
                  <a:schemeClr val="dk1"/>
                </a:solidFill>
                <a:latin typeface="Montserrat"/>
                <a:ea typeface="Montserrat"/>
                <a:cs typeface="Montserrat"/>
                <a:sym typeface="Montserrat"/>
              </a:rPr>
            </a:br>
            <a:r>
              <a:rPr b="1" lang="ar-IQ" sz="2400">
                <a:solidFill>
                  <a:schemeClr val="dk1"/>
                </a:solidFill>
                <a:latin typeface="Montserrat"/>
                <a:ea typeface="Montserrat"/>
                <a:cs typeface="Montserrat"/>
                <a:sym typeface="Montserrat"/>
              </a:rPr>
              <a:t>العمليات التجارية هي أساس العمليات التجارية ، وأي عمل يرغب في تحسين الإنتاجية باستخدام التكنولوجيا سيركز على عملياته التجارية. يجب أن تحتوي كل عملية تجارية على مؤشرات الأداء الرئيسية (مؤشرات الأداء الرئيسية) للمساعدة في تحديد ما إذا كانت العملية تلبي أو تتجاوز أهداف أو أهداف العمل. </a:t>
            </a:r>
            <a:endParaRPr/>
          </a:p>
          <a:p>
            <a:pPr indent="0" lvl="0" marL="0" marR="0" rtl="1" algn="just">
              <a:spcBef>
                <a:spcPts val="0"/>
              </a:spcBef>
              <a:spcAft>
                <a:spcPts val="0"/>
              </a:spcAft>
              <a:buNone/>
            </a:pPr>
            <a:br>
              <a:rPr b="1" lang="ar-IQ" sz="2400">
                <a:solidFill>
                  <a:schemeClr val="dk1"/>
                </a:solidFill>
                <a:latin typeface="Montserrat"/>
                <a:ea typeface="Montserrat"/>
                <a:cs typeface="Montserrat"/>
                <a:sym typeface="Montserrat"/>
              </a:rPr>
            </a:br>
            <a:r>
              <a:rPr b="1" lang="ar-IQ" sz="2400">
                <a:solidFill>
                  <a:schemeClr val="dk1"/>
                </a:solidFill>
                <a:latin typeface="Montserrat"/>
                <a:ea typeface="Montserrat"/>
                <a:cs typeface="Montserrat"/>
                <a:sym typeface="Montserrat"/>
              </a:rPr>
              <a:t>على سبيل المثال ، افترض أن الشركة ناجحة وأن جميع عملياتها التجارية تلبي أهداف العمل المتوقعة من خلال قياسات KPI.  في هذه الحالة ، يمكن للإدارة النظر في التطورات التكنولوجية لتحسين الإنتاجية. </a:t>
            </a:r>
            <a:endParaRPr/>
          </a:p>
          <a:p>
            <a:pPr indent="0" lvl="0" marL="0" marR="0" rtl="1" algn="just">
              <a:spcBef>
                <a:spcPts val="0"/>
              </a:spcBef>
              <a:spcAft>
                <a:spcPts val="0"/>
              </a:spcAft>
              <a:buNone/>
            </a:pPr>
            <a:br>
              <a:rPr b="1" lang="ar-IQ" sz="2400">
                <a:solidFill>
                  <a:schemeClr val="dk1"/>
                </a:solidFill>
                <a:latin typeface="Montserrat"/>
                <a:ea typeface="Montserrat"/>
                <a:cs typeface="Montserrat"/>
                <a:sym typeface="Montserrat"/>
              </a:rPr>
            </a:br>
            <a:r>
              <a:rPr b="1" lang="ar-IQ" sz="2400">
                <a:solidFill>
                  <a:schemeClr val="dk1"/>
                </a:solidFill>
                <a:latin typeface="Montserrat"/>
                <a:ea typeface="Montserrat"/>
                <a:cs typeface="Montserrat"/>
                <a:sym typeface="Montserrat"/>
              </a:rPr>
              <a:t>سيتم تحسين عملية الأعمال بشكل دائم إذا كان من الممكن الحفاظ على قياسات مؤشرات الأداء الرئيسية المحسنة من خلال التقدم التكنولوجي. هناك طرق متعددة لتحسين إنتاجية الأعمال.</a:t>
            </a:r>
            <a:endParaRPr b="1" i="0" sz="2400">
              <a:solidFill>
                <a:schemeClr val="dk1"/>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5"/>
          <p:cNvSpPr txBox="1"/>
          <p:nvPr/>
        </p:nvSpPr>
        <p:spPr>
          <a:xfrm>
            <a:off x="503288" y="1262770"/>
            <a:ext cx="10843138" cy="433965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Noto Sans"/>
                <a:ea typeface="Noto Sans"/>
                <a:cs typeface="Noto Sans"/>
                <a:sym typeface="Noto Sans"/>
              </a:rPr>
              <a:t>العلاقة بين التكنولوجيا والإنتاجية</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توفر التكنولوجيا العديد من أدوات الاتصال والتعاون ، وكلاهما يقود وظائف الأعمال الرئيسية. إنه يمكن العاملين في مجال المعرفة من القيام بوظائفهم بكفاءة عبر أدوات مثل جداول البيانات وبرامج العروض التقديمية وأدوات مسك الدفاتر وأدوات معالجة البيانات والآلات الحاسبة وما إلى ذلك. </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علاوة على ذلك ، توفر التكنولوجيا تعاونا سلسا عبر الفرق الداخلية والخارجية عبر مؤتمرات الويب والمجتمعات وغرف الفريق ، إلخ. </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أدى الابتكار التكنولوجي إلى ظهور بعض أذكى تطبيقات الأعمال ، مثل CRM و ERP وأنظمة الموارد البشرية ومطالبات النفقات التي سمحت للفرق بقضاء ساعات عملهم في القيام بعمل منتج. لقد جعلت التعهيد الجماعي ممكنا وسهلا عبر المنتديات واستطلاعات الرأي والاستطلاعات ومنصات التفكير. </a:t>
            </a:r>
            <a:br>
              <a:rPr b="1" lang="ar-IQ" sz="2400">
                <a:solidFill>
                  <a:schemeClr val="dk1"/>
                </a:solidFill>
                <a:latin typeface="Noto Sans"/>
                <a:ea typeface="Noto Sans"/>
                <a:cs typeface="Noto Sans"/>
                <a:sym typeface="Noto Sans"/>
              </a:rPr>
            </a:br>
            <a:r>
              <a:rPr b="1" lang="ar-IQ" sz="2400">
                <a:solidFill>
                  <a:schemeClr val="dk1"/>
                </a:solidFill>
                <a:latin typeface="Noto Sans"/>
                <a:ea typeface="Noto Sans"/>
                <a:cs typeface="Noto Sans"/>
                <a:sym typeface="Noto Sans"/>
              </a:rPr>
              <a:t>ألهمت التكنولوجيا تغييرا كبيرا في ثقافة مكان العمل العالمية ، وأصبحت أدوات التعاون عبر الإنترنت هي المهيمنة.</a:t>
            </a:r>
            <a:endParaRPr b="0" i="0" sz="2400" u="none" strike="noStrike">
              <a:solidFill>
                <a:schemeClr val="dk1"/>
              </a:solidFill>
              <a:latin typeface="Noto Sans"/>
              <a:ea typeface="Noto Sans"/>
              <a:cs typeface="Noto Sans"/>
              <a:sym typeface="No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6"/>
          <p:cNvSpPr txBox="1"/>
          <p:nvPr/>
        </p:nvSpPr>
        <p:spPr>
          <a:xfrm>
            <a:off x="1250095" y="1294289"/>
            <a:ext cx="10596465"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600">
                <a:solidFill>
                  <a:schemeClr val="dk2"/>
                </a:solidFill>
                <a:latin typeface="Ubuntu"/>
                <a:ea typeface="Ubuntu"/>
                <a:cs typeface="Ubuntu"/>
                <a:sym typeface="Ubuntu"/>
              </a:rPr>
              <a:t>كيف يمكنك استخدام الأدوات الرقمية لتحسين كفاءة مؤسستك؟</a:t>
            </a:r>
            <a:endParaRPr b="1" sz="3600">
              <a:solidFill>
                <a:schemeClr val="dk2"/>
              </a:solidFill>
              <a:latin typeface="Ubuntu"/>
              <a:ea typeface="Ubuntu"/>
              <a:cs typeface="Ubuntu"/>
              <a:sym typeface="Ubuntu"/>
            </a:endParaRPr>
          </a:p>
        </p:txBody>
      </p:sp>
      <p:sp>
        <p:nvSpPr>
          <p:cNvPr id="324" name="Google Shape;324;p36"/>
          <p:cNvSpPr txBox="1"/>
          <p:nvPr/>
        </p:nvSpPr>
        <p:spPr>
          <a:xfrm>
            <a:off x="345440" y="1940620"/>
            <a:ext cx="11592559" cy="243143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200">
                <a:solidFill>
                  <a:srgbClr val="FF0000"/>
                </a:solidFill>
                <a:latin typeface="Ubuntu"/>
                <a:ea typeface="Ubuntu"/>
                <a:cs typeface="Ubuntu"/>
                <a:sym typeface="Ubuntu"/>
              </a:rPr>
              <a:t>اختر الأدوات المناسبة</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اختيار الأدوات الرقمية من الأنظمة الأساسية والتطبيقات المستندة إلى السحابة إلى حلول البرامج والأجهزة والتي تناسب احتياجات مؤسستك وأهدافها. </a:t>
            </a:r>
            <a:endParaRPr/>
          </a:p>
          <a:p>
            <a:pPr indent="0" lvl="0" marL="0" marR="0" rtl="0" algn="r">
              <a:spcBef>
                <a:spcPts val="0"/>
              </a:spcBef>
              <a:spcAft>
                <a:spcPts val="0"/>
              </a:spcAft>
              <a:buNone/>
            </a:pPr>
            <a:r>
              <a:rPr b="1" lang="ar-IQ" sz="2400">
                <a:solidFill>
                  <a:schemeClr val="dk1"/>
                </a:solidFill>
                <a:latin typeface="Ubuntu"/>
                <a:ea typeface="Ubuntu"/>
                <a:cs typeface="Ubuntu"/>
                <a:sym typeface="Ubuntu"/>
              </a:rPr>
              <a:t>يجب مراعاة عوامل مثل: </a:t>
            </a:r>
            <a:endParaRPr/>
          </a:p>
          <a:p>
            <a:pPr indent="0" lvl="0" marL="0" marR="0" rtl="0" algn="r">
              <a:spcBef>
                <a:spcPts val="0"/>
              </a:spcBef>
              <a:spcAft>
                <a:spcPts val="0"/>
              </a:spcAft>
              <a:buNone/>
            </a:pPr>
            <a:r>
              <a:rPr b="1" lang="ar-IQ" sz="2400">
                <a:solidFill>
                  <a:schemeClr val="dk1"/>
                </a:solidFill>
                <a:latin typeface="Ubuntu"/>
                <a:ea typeface="Ubuntu"/>
                <a:cs typeface="Ubuntu"/>
                <a:sym typeface="Ubuntu"/>
              </a:rPr>
              <a:t>1- التكلفة 2- الأمان 3- قابلية التوسع والتوافق وسهولة الاستخدام 4- تقييم كيفية دمجها مع أنظمتك الحالية وسير العمل 5- دعم رؤيتك وأهدافك الاستراتيجية.</a:t>
            </a:r>
            <a:endParaRPr sz="2400">
              <a:solidFill>
                <a:schemeClr val="dk1"/>
              </a:solidFill>
              <a:latin typeface="Ubuntu"/>
              <a:ea typeface="Ubuntu"/>
              <a:cs typeface="Ubuntu"/>
              <a:sym typeface="Ubuntu"/>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nvSpPr>
        <p:spPr>
          <a:xfrm>
            <a:off x="1418252" y="1665886"/>
            <a:ext cx="10491807" cy="31700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200">
                <a:solidFill>
                  <a:srgbClr val="FF0000"/>
                </a:solidFill>
                <a:latin typeface="Ubuntu"/>
                <a:ea typeface="Ubuntu"/>
                <a:cs typeface="Ubuntu"/>
                <a:sym typeface="Ubuntu"/>
              </a:rPr>
              <a:t>تدريب الموظفين</a:t>
            </a:r>
            <a:endParaRPr/>
          </a:p>
          <a:p>
            <a:pPr indent="0" lvl="0" marL="0" marR="0" rtl="1" algn="r">
              <a:spcBef>
                <a:spcPts val="0"/>
              </a:spcBef>
              <a:spcAft>
                <a:spcPts val="0"/>
              </a:spcAft>
              <a:buNone/>
            </a:pP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بمجرد اختيار أدواتك الرقمية ، تحتاج إلى التأكد من أن موظفيك مدربون تدريبا جيدا ومرتاحون لاستخدامها.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توفير جلسات تدريبية أو دليل استخدام أو مقاطع فيديو أو مصادر أخرى لمساعدة موظفيك على تعلم ميزات الأدوات ووظائفها.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تشجيع التعليقات والاقتراحات من موظفيك حول كيفية تحسين استخدامهم وتجربتهم.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من خلال الاستثمار في مهارات موظفيك وثقتهم ، يمكنك تعزيز أدائهم ورضاهم.</a:t>
            </a:r>
            <a:endParaRPr sz="2400">
              <a:solidFill>
                <a:schemeClr val="dk1"/>
              </a:solidFill>
              <a:latin typeface="Ubuntu"/>
              <a:ea typeface="Ubuntu"/>
              <a:cs typeface="Ubuntu"/>
              <a:sym typeface="Ubuntu"/>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nvSpPr>
        <p:spPr>
          <a:xfrm>
            <a:off x="317241" y="2003667"/>
            <a:ext cx="11321038" cy="280076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200">
                <a:solidFill>
                  <a:srgbClr val="FF0000"/>
                </a:solidFill>
                <a:latin typeface="Ubuntu"/>
                <a:ea typeface="Ubuntu"/>
                <a:cs typeface="Ubuntu"/>
                <a:sym typeface="Ubuntu"/>
              </a:rPr>
              <a:t>أتمتة مهامك</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هناك طريقة أخرى لاستخدام الأدوات الرقمية لتحسين كفاءتك وهي أتمتة بعض المهام المتكررة أو الدنيوية التي تستهلك وقتك وطاقتك. </a:t>
            </a:r>
            <a:endParaRPr/>
          </a:p>
          <a:p>
            <a:pPr indent="0" lvl="0" marL="0" marR="0" rtl="0" algn="r">
              <a:spcBef>
                <a:spcPts val="0"/>
              </a:spcBef>
              <a:spcAft>
                <a:spcPts val="0"/>
              </a:spcAft>
              <a:buNone/>
            </a:pPr>
            <a:r>
              <a:rPr b="1" lang="ar-IQ" sz="2400">
                <a:solidFill>
                  <a:schemeClr val="dk1"/>
                </a:solidFill>
                <a:latin typeface="Ubuntu"/>
                <a:ea typeface="Ubuntu"/>
                <a:cs typeface="Ubuntu"/>
                <a:sym typeface="Ubuntu"/>
              </a:rPr>
              <a:t>على سبيل المثال ، يمكنك استخدام البرامج أو التطبيقات لجدولة اجتماعاتك أو إرسال تذكيرات أو إنشاء تقارير أو تتبع نفقاتك أو إدارة مشاريعك. </a:t>
            </a:r>
            <a:endParaRPr/>
          </a:p>
          <a:p>
            <a:pPr indent="0" lvl="0" marL="0" marR="0" rtl="0" algn="r">
              <a:spcBef>
                <a:spcPts val="0"/>
              </a:spcBef>
              <a:spcAft>
                <a:spcPts val="0"/>
              </a:spcAft>
              <a:buNone/>
            </a:pPr>
            <a:r>
              <a:rPr b="1" lang="ar-IQ" sz="2400">
                <a:solidFill>
                  <a:schemeClr val="dk1"/>
                </a:solidFill>
                <a:latin typeface="Ubuntu"/>
                <a:ea typeface="Ubuntu"/>
                <a:cs typeface="Ubuntu"/>
                <a:sym typeface="Ubuntu"/>
              </a:rPr>
              <a:t>يمكنك أيضا استخدام الأدوات التي يمكنها إجراء عمليات حسابية معقدة أو تحليل البيانات أو إنشاء مرئيات لك. </a:t>
            </a:r>
            <a:endParaRPr/>
          </a:p>
          <a:p>
            <a:pPr indent="0" lvl="0" marL="0" marR="0" rtl="0" algn="r">
              <a:spcBef>
                <a:spcPts val="0"/>
              </a:spcBef>
              <a:spcAft>
                <a:spcPts val="0"/>
              </a:spcAft>
              <a:buNone/>
            </a:pPr>
            <a:r>
              <a:rPr b="1" lang="ar-IQ" sz="2400">
                <a:solidFill>
                  <a:schemeClr val="dk1"/>
                </a:solidFill>
                <a:latin typeface="Ubuntu"/>
                <a:ea typeface="Ubuntu"/>
                <a:cs typeface="Ubuntu"/>
                <a:sym typeface="Ubuntu"/>
              </a:rPr>
              <a:t>من خلال أتمتة مهامك ، يمكنك تحرير وقتك والتركيز على الجوانب الأكثر إبداعا أو استراتيجية لعملك.</a:t>
            </a:r>
            <a:endParaRPr sz="2400">
              <a:solidFill>
                <a:schemeClr val="dk1"/>
              </a:solidFill>
              <a:latin typeface="Ubuntu"/>
              <a:ea typeface="Ubuntu"/>
              <a:cs typeface="Ubuntu"/>
              <a:sym typeface="Ubuntu"/>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9"/>
          <p:cNvSpPr txBox="1"/>
          <p:nvPr/>
        </p:nvSpPr>
        <p:spPr>
          <a:xfrm>
            <a:off x="1455576" y="1638299"/>
            <a:ext cx="10238584" cy="35394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200">
                <a:solidFill>
                  <a:srgbClr val="FF0000"/>
                </a:solidFill>
                <a:latin typeface="Ubuntu"/>
                <a:ea typeface="Ubuntu"/>
                <a:cs typeface="Ubuntu"/>
                <a:sym typeface="Ubuntu"/>
              </a:rPr>
              <a:t>التواصل بشكل فعال</a:t>
            </a:r>
            <a:endParaRPr/>
          </a:p>
          <a:p>
            <a:pPr indent="0" lvl="0" marL="0" marR="0" rtl="0" algn="r">
              <a:spcBef>
                <a:spcPts val="0"/>
              </a:spcBef>
              <a:spcAft>
                <a:spcPts val="0"/>
              </a:spcAft>
              <a:buNone/>
            </a:pP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التواصل هو مفتاح نجاح أي مؤسسة ، ويمكن أن تساعدك الأدوات الرقمية على التواصل بشكل أكثر فعالية مع أصحاب المصلحة الداخليين والخارجيين. امثلة على ذلك:</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استخدام أدوات مثل البريد الإلكتروني أو المراسلة الفورية أو مؤتمرات الفيديو أو الوسائط الاجتماعية لمشاركة المعلومات أو التعاون أو بناء العلاقات.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استخدام الأدوات التي يمكنها تسهيل التعليقات أو الاستطلاعات أو استطلاعات الرأي أو المراجعات لجمع رؤى وآراء من عملائك أو شركائك أو موظفيك.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من خلال التواصل الفعال ، يمكنك تحسين فهمك ومواءمتك ومشاركتك.</a:t>
            </a:r>
            <a:endParaRPr b="0" i="0" sz="2400">
              <a:solidFill>
                <a:schemeClr val="dk1"/>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4"/>
          <p:cNvGrpSpPr/>
          <p:nvPr/>
        </p:nvGrpSpPr>
        <p:grpSpPr>
          <a:xfrm>
            <a:off x="3920434" y="937132"/>
            <a:ext cx="9113520" cy="4453553"/>
            <a:chOff x="1013460" y="1428452"/>
            <a:chExt cx="9113520" cy="4453553"/>
          </a:xfrm>
        </p:grpSpPr>
        <p:pic>
          <p:nvPicPr>
            <p:cNvPr id="114" name="Google Shape;114;p4"/>
            <p:cNvPicPr preferRelativeResize="0"/>
            <p:nvPr/>
          </p:nvPicPr>
          <p:blipFill rotWithShape="1">
            <a:blip r:embed="rId3">
              <a:alphaModFix/>
            </a:blip>
            <a:srcRect b="0" l="0" r="0" t="0"/>
            <a:stretch/>
          </p:blipFill>
          <p:spPr>
            <a:xfrm>
              <a:off x="2961640" y="2621280"/>
              <a:ext cx="5217160" cy="3260725"/>
            </a:xfrm>
            <a:prstGeom prst="rect">
              <a:avLst/>
            </a:prstGeom>
            <a:noFill/>
            <a:ln>
              <a:noFill/>
            </a:ln>
          </p:spPr>
        </p:pic>
        <p:sp>
          <p:nvSpPr>
            <p:cNvPr id="115" name="Google Shape;115;p4"/>
            <p:cNvSpPr txBox="1"/>
            <p:nvPr/>
          </p:nvSpPr>
          <p:spPr>
            <a:xfrm>
              <a:off x="1013460" y="1428452"/>
              <a:ext cx="911352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IQ" sz="5400">
                  <a:solidFill>
                    <a:srgbClr val="002060"/>
                  </a:solidFill>
                  <a:latin typeface="Ubuntu"/>
                  <a:ea typeface="Ubuntu"/>
                  <a:cs typeface="Ubuntu"/>
                  <a:sym typeface="Ubuntu"/>
                </a:rPr>
                <a:t>P</a:t>
              </a:r>
              <a:r>
                <a:rPr b="1" lang="ar-IQ" sz="5400">
                  <a:solidFill>
                    <a:srgbClr val="FAD804"/>
                  </a:solidFill>
                  <a:latin typeface="Ubuntu"/>
                  <a:ea typeface="Ubuntu"/>
                  <a:cs typeface="Ubuntu"/>
                  <a:sym typeface="Ubuntu"/>
                </a:rPr>
                <a:t>revious </a:t>
              </a:r>
              <a:r>
                <a:rPr b="1" lang="ar-IQ" sz="5400">
                  <a:solidFill>
                    <a:srgbClr val="002060"/>
                  </a:solidFill>
                  <a:latin typeface="Ubuntu"/>
                  <a:ea typeface="Ubuntu"/>
                  <a:cs typeface="Ubuntu"/>
                  <a:sym typeface="Ubuntu"/>
                </a:rPr>
                <a:t>K</a:t>
              </a:r>
              <a:r>
                <a:rPr b="1" lang="ar-IQ" sz="5400">
                  <a:solidFill>
                    <a:srgbClr val="FAD804"/>
                  </a:solidFill>
                  <a:latin typeface="Ubuntu"/>
                  <a:ea typeface="Ubuntu"/>
                  <a:cs typeface="Ubuntu"/>
                  <a:sym typeface="Ubuntu"/>
                </a:rPr>
                <a:t>nowledge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nvSpPr>
        <p:spPr>
          <a:xfrm>
            <a:off x="508000" y="1600768"/>
            <a:ext cx="11176000" cy="31700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IQ" sz="3200">
                <a:solidFill>
                  <a:srgbClr val="FF0000"/>
                </a:solidFill>
                <a:latin typeface="Ubuntu"/>
                <a:ea typeface="Ubuntu"/>
                <a:cs typeface="Ubuntu"/>
                <a:sym typeface="Ubuntu"/>
              </a:rPr>
              <a:t>تعزيز عملية صنع القرار الخاصة بك</a:t>
            </a:r>
            <a:br>
              <a:rPr b="1" lang="ar-IQ" sz="2400">
                <a:solidFill>
                  <a:schemeClr val="dk1"/>
                </a:solidFill>
                <a:latin typeface="Ubuntu"/>
                <a:ea typeface="Ubuntu"/>
                <a:cs typeface="Ubuntu"/>
                <a:sym typeface="Ubuntu"/>
              </a:rPr>
            </a:br>
            <a:r>
              <a:rPr b="1" lang="ar-IQ" sz="2400">
                <a:solidFill>
                  <a:schemeClr val="dk1"/>
                </a:solidFill>
                <a:latin typeface="Ubuntu"/>
                <a:ea typeface="Ubuntu"/>
                <a:cs typeface="Ubuntu"/>
                <a:sym typeface="Ubuntu"/>
              </a:rPr>
              <a:t>أخيرا ، يمكنك استخدام الأدوات الرقمية لتعزيز عملية صنع القرار كمدير تنفيذي.</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يمكنك استخدام الأدوات التي يمكن أن تساعدك في جمع البيانات والمعلومات ذات الصلة وتنظيمها والوصول إليها من مصادر مختلفة.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يمكنك أيضا استخدام الأدوات التي يمكن أن تساعدك في تصور بياناتك وتفسيرها وتقديمها بطرق مفيدة.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يمكنك أيضا استخدام الأدوات التي يمكن أن تساعدك في محاكاة السيناريوهات أو اختبار الفرضيات أو تقييم البدائل. </a:t>
            </a:r>
            <a:endParaRPr/>
          </a:p>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Ubuntu"/>
                <a:ea typeface="Ubuntu"/>
                <a:cs typeface="Ubuntu"/>
                <a:sym typeface="Ubuntu"/>
              </a:rPr>
              <a:t>من خلال تعزيز عملية صنع القرار الخاصة بك ، يمكنك زيادة دقتك وثقتك وتأثيرك.</a:t>
            </a:r>
            <a:endParaRPr sz="2400">
              <a:solidFill>
                <a:schemeClr val="dk1"/>
              </a:solidFill>
              <a:latin typeface="Ubuntu"/>
              <a:ea typeface="Ubuntu"/>
              <a:cs typeface="Ubuntu"/>
              <a:sym typeface="Ubuntu"/>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41"/>
          <p:cNvGrpSpPr/>
          <p:nvPr/>
        </p:nvGrpSpPr>
        <p:grpSpPr>
          <a:xfrm>
            <a:off x="2560683" y="1134173"/>
            <a:ext cx="7019833" cy="5351651"/>
            <a:chOff x="2332083" y="33507"/>
            <a:chExt cx="7019833" cy="5351651"/>
          </a:xfrm>
        </p:grpSpPr>
        <p:sp>
          <p:nvSpPr>
            <p:cNvPr id="352" name="Google Shape;352;p41"/>
            <p:cNvSpPr/>
            <p:nvPr/>
          </p:nvSpPr>
          <p:spPr>
            <a:xfrm rot="5400000">
              <a:off x="2551127" y="949999"/>
              <a:ext cx="826770" cy="941248"/>
            </a:xfrm>
            <a:prstGeom prst="bentUpArrow">
              <a:avLst>
                <a:gd fmla="val 32840" name="adj1"/>
                <a:gd fmla="val 2500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1"/>
            <p:cNvSpPr/>
            <p:nvPr/>
          </p:nvSpPr>
          <p:spPr>
            <a:xfrm>
              <a:off x="2332083" y="33507"/>
              <a:ext cx="1391794" cy="974210"/>
            </a:xfrm>
            <a:prstGeom prst="roundRect">
              <a:avLst>
                <a:gd fmla="val 1667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
            <p:cNvSpPr txBox="1"/>
            <p:nvPr/>
          </p:nvSpPr>
          <p:spPr>
            <a:xfrm>
              <a:off x="2379649" y="81073"/>
              <a:ext cx="1296662" cy="87907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2060"/>
                </a:buClr>
                <a:buSzPts val="1800"/>
                <a:buFont typeface="Ubuntu"/>
                <a:buNone/>
              </a:pPr>
              <a:r>
                <a:rPr b="1" lang="ar-IQ" sz="1800">
                  <a:solidFill>
                    <a:srgbClr val="002060"/>
                  </a:solidFill>
                  <a:latin typeface="Ubuntu"/>
                  <a:ea typeface="Ubuntu"/>
                  <a:cs typeface="Ubuntu"/>
                  <a:sym typeface="Ubuntu"/>
                </a:rPr>
                <a:t>اختر الأدوات المناسبة</a:t>
              </a:r>
              <a:endParaRPr sz="1800">
                <a:solidFill>
                  <a:schemeClr val="lt1"/>
                </a:solidFill>
                <a:latin typeface="Arial"/>
                <a:ea typeface="Arial"/>
                <a:cs typeface="Arial"/>
                <a:sym typeface="Arial"/>
              </a:endParaRPr>
            </a:p>
          </p:txBody>
        </p:sp>
        <p:sp>
          <p:nvSpPr>
            <p:cNvPr id="355" name="Google Shape;355;p41"/>
            <p:cNvSpPr/>
            <p:nvPr/>
          </p:nvSpPr>
          <p:spPr>
            <a:xfrm>
              <a:off x="3723877" y="12642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1"/>
            <p:cNvSpPr/>
            <p:nvPr/>
          </p:nvSpPr>
          <p:spPr>
            <a:xfrm rot="5400000">
              <a:off x="3705072" y="2044359"/>
              <a:ext cx="826770" cy="941248"/>
            </a:xfrm>
            <a:prstGeom prst="bentUpArrow">
              <a:avLst>
                <a:gd fmla="val 32840" name="adj1"/>
                <a:gd fmla="val 2500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1"/>
            <p:cNvSpPr/>
            <p:nvPr/>
          </p:nvSpPr>
          <p:spPr>
            <a:xfrm>
              <a:off x="3486028" y="1127868"/>
              <a:ext cx="1391794" cy="974210"/>
            </a:xfrm>
            <a:prstGeom prst="roundRect">
              <a:avLst>
                <a:gd fmla="val 1667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1"/>
            <p:cNvSpPr txBox="1"/>
            <p:nvPr/>
          </p:nvSpPr>
          <p:spPr>
            <a:xfrm>
              <a:off x="3533594" y="1175434"/>
              <a:ext cx="1296662" cy="87907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2060"/>
                </a:buClr>
                <a:buSzPts val="1800"/>
                <a:buFont typeface="Ubuntu"/>
                <a:buNone/>
              </a:pPr>
              <a:r>
                <a:rPr b="1" lang="ar-IQ" sz="1800">
                  <a:solidFill>
                    <a:srgbClr val="002060"/>
                  </a:solidFill>
                  <a:latin typeface="Ubuntu"/>
                  <a:ea typeface="Ubuntu"/>
                  <a:cs typeface="Ubuntu"/>
                  <a:sym typeface="Ubuntu"/>
                </a:rPr>
                <a:t>تدريب موظفيك</a:t>
              </a:r>
              <a:endParaRPr sz="1800">
                <a:solidFill>
                  <a:schemeClr val="lt1"/>
                </a:solidFill>
                <a:latin typeface="Arial"/>
                <a:ea typeface="Arial"/>
                <a:cs typeface="Arial"/>
                <a:sym typeface="Arial"/>
              </a:endParaRPr>
            </a:p>
          </p:txBody>
        </p:sp>
        <p:sp>
          <p:nvSpPr>
            <p:cNvPr id="359" name="Google Shape;359;p41"/>
            <p:cNvSpPr/>
            <p:nvPr/>
          </p:nvSpPr>
          <p:spPr>
            <a:xfrm>
              <a:off x="4877822" y="122078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1"/>
            <p:cNvSpPr/>
            <p:nvPr/>
          </p:nvSpPr>
          <p:spPr>
            <a:xfrm rot="5400000">
              <a:off x="4859017" y="3138719"/>
              <a:ext cx="826770" cy="941248"/>
            </a:xfrm>
            <a:prstGeom prst="bentUpArrow">
              <a:avLst>
                <a:gd fmla="val 32840" name="adj1"/>
                <a:gd fmla="val 2500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1"/>
            <p:cNvSpPr/>
            <p:nvPr/>
          </p:nvSpPr>
          <p:spPr>
            <a:xfrm>
              <a:off x="4639973" y="2222228"/>
              <a:ext cx="1391794" cy="974210"/>
            </a:xfrm>
            <a:prstGeom prst="roundRect">
              <a:avLst>
                <a:gd fmla="val 1667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1"/>
            <p:cNvSpPr txBox="1"/>
            <p:nvPr/>
          </p:nvSpPr>
          <p:spPr>
            <a:xfrm>
              <a:off x="4687539" y="2269794"/>
              <a:ext cx="1296662" cy="87907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2060"/>
                </a:buClr>
                <a:buSzPts val="1800"/>
                <a:buFont typeface="Ubuntu"/>
                <a:buNone/>
              </a:pPr>
              <a:r>
                <a:rPr b="1" i="0" lang="ar-IQ" sz="1800" u="none" cap="none" strike="noStrike">
                  <a:solidFill>
                    <a:srgbClr val="002060"/>
                  </a:solidFill>
                  <a:latin typeface="Ubuntu"/>
                  <a:ea typeface="Ubuntu"/>
                  <a:cs typeface="Ubuntu"/>
                  <a:sym typeface="Ubuntu"/>
                </a:rPr>
                <a:t>أتمتة مهامك</a:t>
              </a:r>
              <a:endParaRPr sz="1800">
                <a:solidFill>
                  <a:schemeClr val="lt1"/>
                </a:solidFill>
                <a:latin typeface="Arial"/>
                <a:ea typeface="Arial"/>
                <a:cs typeface="Arial"/>
                <a:sym typeface="Arial"/>
              </a:endParaRPr>
            </a:p>
          </p:txBody>
        </p:sp>
        <p:sp>
          <p:nvSpPr>
            <p:cNvPr id="363" name="Google Shape;363;p41"/>
            <p:cNvSpPr/>
            <p:nvPr/>
          </p:nvSpPr>
          <p:spPr>
            <a:xfrm>
              <a:off x="6031767" y="231514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p:nvPr/>
          </p:nvSpPr>
          <p:spPr>
            <a:xfrm rot="5400000">
              <a:off x="6012962" y="4233079"/>
              <a:ext cx="826770" cy="941248"/>
            </a:xfrm>
            <a:prstGeom prst="bentUpArrow">
              <a:avLst>
                <a:gd fmla="val 32840" name="adj1"/>
                <a:gd fmla="val 2500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
            <p:cNvSpPr/>
            <p:nvPr/>
          </p:nvSpPr>
          <p:spPr>
            <a:xfrm>
              <a:off x="5793918" y="3316588"/>
              <a:ext cx="1391794" cy="974210"/>
            </a:xfrm>
            <a:prstGeom prst="roundRect">
              <a:avLst>
                <a:gd fmla="val 1667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1"/>
            <p:cNvSpPr txBox="1"/>
            <p:nvPr/>
          </p:nvSpPr>
          <p:spPr>
            <a:xfrm>
              <a:off x="5841484" y="3364154"/>
              <a:ext cx="1296662" cy="87907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2060"/>
                </a:buClr>
                <a:buSzPts val="1800"/>
                <a:buFont typeface="Ubuntu"/>
                <a:buNone/>
              </a:pPr>
              <a:r>
                <a:rPr b="1" i="0" lang="ar-IQ" sz="1800">
                  <a:solidFill>
                    <a:srgbClr val="002060"/>
                  </a:solidFill>
                  <a:latin typeface="Ubuntu"/>
                  <a:ea typeface="Ubuntu"/>
                  <a:cs typeface="Ubuntu"/>
                  <a:sym typeface="Ubuntu"/>
                </a:rPr>
                <a:t>التواصل بشكل فعال</a:t>
              </a:r>
              <a:endParaRPr sz="1800">
                <a:solidFill>
                  <a:schemeClr val="lt1"/>
                </a:solidFill>
                <a:latin typeface="Arial"/>
                <a:ea typeface="Arial"/>
                <a:cs typeface="Arial"/>
                <a:sym typeface="Arial"/>
              </a:endParaRPr>
            </a:p>
          </p:txBody>
        </p:sp>
        <p:sp>
          <p:nvSpPr>
            <p:cNvPr id="367" name="Google Shape;367;p41"/>
            <p:cNvSpPr/>
            <p:nvPr/>
          </p:nvSpPr>
          <p:spPr>
            <a:xfrm>
              <a:off x="7185713" y="340950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1"/>
            <p:cNvSpPr/>
            <p:nvPr/>
          </p:nvSpPr>
          <p:spPr>
            <a:xfrm>
              <a:off x="6947864" y="4410948"/>
              <a:ext cx="1391794" cy="974210"/>
            </a:xfrm>
            <a:prstGeom prst="roundRect">
              <a:avLst>
                <a:gd fmla="val 1667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txBox="1"/>
            <p:nvPr/>
          </p:nvSpPr>
          <p:spPr>
            <a:xfrm>
              <a:off x="6995430" y="4458514"/>
              <a:ext cx="1296662" cy="87907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2060"/>
                </a:buClr>
                <a:buSzPts val="1800"/>
                <a:buFont typeface="Ubuntu"/>
                <a:buNone/>
              </a:pPr>
              <a:r>
                <a:rPr b="1" lang="ar-IQ" sz="1800">
                  <a:solidFill>
                    <a:srgbClr val="002060"/>
                  </a:solidFill>
                  <a:latin typeface="Ubuntu"/>
                  <a:ea typeface="Ubuntu"/>
                  <a:cs typeface="Ubuntu"/>
                  <a:sym typeface="Ubuntu"/>
                </a:rPr>
                <a:t>تعزيز عملية صنع القرار الخاصة بك</a:t>
              </a:r>
              <a:endParaRPr sz="1800">
                <a:solidFill>
                  <a:schemeClr val="lt1"/>
                </a:solidFill>
                <a:latin typeface="Arial"/>
                <a:ea typeface="Arial"/>
                <a:cs typeface="Arial"/>
                <a:sym typeface="Arial"/>
              </a:endParaRPr>
            </a:p>
          </p:txBody>
        </p:sp>
        <p:sp>
          <p:nvSpPr>
            <p:cNvPr id="370" name="Google Shape;370;p41"/>
            <p:cNvSpPr/>
            <p:nvPr/>
          </p:nvSpPr>
          <p:spPr>
            <a:xfrm>
              <a:off x="8339658" y="4503861"/>
              <a:ext cx="1012258"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1"/>
            <p:cNvSpPr txBox="1"/>
            <p:nvPr/>
          </p:nvSpPr>
          <p:spPr>
            <a:xfrm>
              <a:off x="8339658" y="4503861"/>
              <a:ext cx="1012258" cy="787400"/>
            </a:xfrm>
            <a:prstGeom prst="rect">
              <a:avLst/>
            </a:prstGeom>
            <a:noFill/>
            <a:ln>
              <a:noFill/>
            </a:ln>
          </p:spPr>
          <p:txBody>
            <a:bodyPr anchorCtr="0" anchor="ctr" bIns="137150" lIns="137150" spcFirstLastPara="1" rIns="137150" wrap="square" tIns="137150">
              <a:noAutofit/>
            </a:bodyPr>
            <a:lstStyle/>
            <a:p>
              <a:pPr indent="-107950" lvl="1" marL="28575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grpSp>
      <p:pic>
        <p:nvPicPr>
          <p:cNvPr id="372" name="Google Shape;372;p41"/>
          <p:cNvPicPr preferRelativeResize="0"/>
          <p:nvPr/>
        </p:nvPicPr>
        <p:blipFill rotWithShape="1">
          <a:blip r:embed="rId3">
            <a:alphaModFix/>
          </a:blip>
          <a:srcRect b="0" l="0" r="0" t="0"/>
          <a:stretch/>
        </p:blipFill>
        <p:spPr>
          <a:xfrm>
            <a:off x="4586773" y="1159759"/>
            <a:ext cx="5639578" cy="108296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Qa Banner Icon In Flat Style Question And Answer Vector Illustration On  White Isolated Background Communication Sign Business Concept Stock  Illustration - Download Image Now - iStock" id="377" name="Google Shape;377;p42"/>
          <p:cNvPicPr preferRelativeResize="0"/>
          <p:nvPr/>
        </p:nvPicPr>
        <p:blipFill rotWithShape="1">
          <a:blip r:embed="rId3">
            <a:alphaModFix/>
          </a:blip>
          <a:srcRect b="0" l="0" r="0" t="0"/>
          <a:stretch/>
        </p:blipFill>
        <p:spPr>
          <a:xfrm>
            <a:off x="1921510" y="1523683"/>
            <a:ext cx="7943850" cy="497139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Thank You Images - Free Download on Freepik" id="383" name="Google Shape;383;p43"/>
          <p:cNvPicPr preferRelativeResize="0"/>
          <p:nvPr/>
        </p:nvPicPr>
        <p:blipFill rotWithShape="1">
          <a:blip r:embed="rId3">
            <a:alphaModFix/>
          </a:blip>
          <a:srcRect b="0" l="0" r="0" t="0"/>
          <a:stretch/>
        </p:blipFill>
        <p:spPr>
          <a:xfrm>
            <a:off x="2552370" y="748711"/>
            <a:ext cx="7087260" cy="472338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Thank You Images - Free Download on Freepik" id="388" name="Google Shape;388;p44"/>
          <p:cNvPicPr preferRelativeResize="0"/>
          <p:nvPr/>
        </p:nvPicPr>
        <p:blipFill rotWithShape="1">
          <a:blip r:embed="rId3">
            <a:alphaModFix/>
          </a:blip>
          <a:srcRect b="0" l="0" r="0" t="0"/>
          <a:stretch/>
        </p:blipFill>
        <p:spPr>
          <a:xfrm>
            <a:off x="2336800" y="1159258"/>
            <a:ext cx="7087260" cy="4723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nvSpPr>
        <p:spPr>
          <a:xfrm>
            <a:off x="2999322" y="797510"/>
            <a:ext cx="8908575" cy="5262979"/>
          </a:xfrm>
          <a:prstGeom prst="rect">
            <a:avLst/>
          </a:prstGeom>
          <a:noFill/>
          <a:ln>
            <a:noFill/>
          </a:ln>
        </p:spPr>
        <p:txBody>
          <a:bodyPr anchorCtr="0" anchor="t" bIns="45700" lIns="91425" spcFirstLastPara="1" rIns="91425" wrap="square" tIns="45700">
            <a:spAutoFit/>
          </a:bodyPr>
          <a:lstStyle/>
          <a:p>
            <a:pPr indent="-342900" lvl="0" marL="342900" marR="0" rtl="1" algn="r">
              <a:spcBef>
                <a:spcPts val="0"/>
              </a:spcBef>
              <a:spcAft>
                <a:spcPts val="0"/>
              </a:spcAft>
              <a:buClr>
                <a:schemeClr val="dk1"/>
              </a:buClr>
              <a:buSzPts val="2400"/>
              <a:buFont typeface="Arial"/>
              <a:buChar char="•"/>
            </a:pPr>
            <a:r>
              <a:rPr b="1" lang="ar-IQ" sz="2400">
                <a:solidFill>
                  <a:schemeClr val="dk1"/>
                </a:solidFill>
                <a:latin typeface="Simplified Arabic"/>
                <a:ea typeface="Simplified Arabic"/>
                <a:cs typeface="Simplified Arabic"/>
                <a:sym typeface="Simplified Arabic"/>
              </a:rPr>
              <a:t>ما هي المشروعات متناهية الصغر والصغيرة والمتوسطة؟</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ما هي الرقمنة أو رقمنة المعلومات؟</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ما هي رقمنة العمليات؟</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ما هو التحول الرقمي؟</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أمثلة على الرقمنة</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حالات استخدام الرقمنة</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دراسة حالة Miswag</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فوائد الرقمنة</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عيوب الرقمنة</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الرقمنة مقابل الرقمنة مقابل التحول الرقمي</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تحديات الرقمنة للمشروعات متناهية الصغر والصغيرة والمتوسطة</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 ما هي إنتاجية الأعمال؟</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ما مدى أهمية العمليات التجارية؟</a:t>
            </a:r>
            <a:br>
              <a:rPr b="1" lang="ar-IQ" sz="2400">
                <a:solidFill>
                  <a:schemeClr val="dk1"/>
                </a:solidFill>
                <a:latin typeface="Simplified Arabic"/>
                <a:ea typeface="Simplified Arabic"/>
                <a:cs typeface="Simplified Arabic"/>
                <a:sym typeface="Simplified Arabic"/>
              </a:rPr>
            </a:br>
            <a:r>
              <a:rPr b="1" lang="ar-IQ" sz="2400">
                <a:solidFill>
                  <a:schemeClr val="dk1"/>
                </a:solidFill>
                <a:latin typeface="Simplified Arabic"/>
                <a:ea typeface="Simplified Arabic"/>
                <a:cs typeface="Simplified Arabic"/>
                <a:sym typeface="Simplified Arabic"/>
              </a:rPr>
              <a:t>استخدام الأدوات الرقمية لتحسين كفاءة المؤسسة</a:t>
            </a:r>
            <a:endParaRPr b="1" sz="2400" strike="sngStrike">
              <a:solidFill>
                <a:schemeClr val="dk1"/>
              </a:solidFill>
              <a:latin typeface="Simplified Arabic"/>
              <a:ea typeface="Simplified Arabic"/>
              <a:cs typeface="Simplified Arabic"/>
              <a:sym typeface="Simplified Arabic"/>
            </a:endParaRPr>
          </a:p>
        </p:txBody>
      </p:sp>
      <p:sp>
        <p:nvSpPr>
          <p:cNvPr id="121" name="Google Shape;121;p5"/>
          <p:cNvSpPr txBox="1"/>
          <p:nvPr/>
        </p:nvSpPr>
        <p:spPr>
          <a:xfrm>
            <a:off x="7826763" y="89624"/>
            <a:ext cx="358594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IQ" sz="3600">
                <a:solidFill>
                  <a:schemeClr val="lt1"/>
                </a:solidFill>
                <a:latin typeface="Ubuntu"/>
                <a:ea typeface="Ubuntu"/>
                <a:cs typeface="Ubuntu"/>
                <a:sym typeface="Ubuntu"/>
              </a:rPr>
              <a:t>الخطوط العريضة:</a:t>
            </a:r>
            <a:endParaRPr b="1" sz="3600">
              <a:solidFill>
                <a:schemeClr val="lt1"/>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28" name="Google Shape;128;p6"/>
          <p:cNvSpPr txBox="1"/>
          <p:nvPr/>
        </p:nvSpPr>
        <p:spPr>
          <a:xfrm>
            <a:off x="624237" y="1603405"/>
            <a:ext cx="11022330" cy="3231654"/>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IQ" sz="3600">
                <a:solidFill>
                  <a:schemeClr val="dk2"/>
                </a:solidFill>
                <a:latin typeface="Simplified Arabic"/>
                <a:ea typeface="Simplified Arabic"/>
                <a:cs typeface="Simplified Arabic"/>
                <a:sym typeface="Simplified Arabic"/>
              </a:rPr>
              <a:t>ما هي المشروعات متناهية الصغر والصغيرة والمتوسطة MSME؟ </a:t>
            </a:r>
            <a:endParaRPr b="1" sz="3600">
              <a:solidFill>
                <a:schemeClr val="dk1"/>
              </a:solidFill>
              <a:latin typeface="Simplified Arabic"/>
              <a:ea typeface="Simplified Arabic"/>
              <a:cs typeface="Simplified Arabic"/>
              <a:sym typeface="Simplified Arabic"/>
            </a:endParaRPr>
          </a:p>
          <a:p>
            <a:pPr indent="-571500" lvl="0" marL="571500" marR="0" rtl="1" algn="just">
              <a:spcBef>
                <a:spcPts val="0"/>
              </a:spcBef>
              <a:spcAft>
                <a:spcPts val="0"/>
              </a:spcAft>
              <a:buClr>
                <a:schemeClr val="dk1"/>
              </a:buClr>
              <a:buSzPts val="2400"/>
              <a:buFont typeface="Arial"/>
              <a:buChar char="•"/>
            </a:pPr>
            <a:r>
              <a:rPr b="1" lang="ar-IQ" sz="2400">
                <a:solidFill>
                  <a:schemeClr val="dk1"/>
                </a:solidFill>
                <a:latin typeface="Simplified Arabic"/>
                <a:ea typeface="Simplified Arabic"/>
                <a:cs typeface="Simplified Arabic"/>
                <a:sym typeface="Simplified Arabic"/>
              </a:rPr>
              <a:t>هي كيانات تعمل في إنتاج أو تصنيع أو تجهيز أو حفظ السلع والبضائع.</a:t>
            </a:r>
            <a:endParaRPr b="1" sz="2400">
              <a:solidFill>
                <a:schemeClr val="dk1"/>
              </a:solidFill>
              <a:latin typeface="Simplified Arabic"/>
              <a:ea typeface="Simplified Arabic"/>
              <a:cs typeface="Simplified Arabic"/>
              <a:sym typeface="Simplified Arabic"/>
            </a:endParaRPr>
          </a:p>
          <a:p>
            <a:pPr indent="-419100" lvl="0" marL="571500" marR="0" rtl="1" algn="just">
              <a:spcBef>
                <a:spcPts val="0"/>
              </a:spcBef>
              <a:spcAft>
                <a:spcPts val="0"/>
              </a:spcAft>
              <a:buClr>
                <a:schemeClr val="dk1"/>
              </a:buClr>
              <a:buSzPts val="2400"/>
              <a:buFont typeface="Arial"/>
              <a:buNone/>
            </a:pPr>
            <a:r>
              <a:t/>
            </a:r>
            <a:endParaRPr b="1" sz="2400">
              <a:solidFill>
                <a:schemeClr val="dk1"/>
              </a:solidFill>
              <a:latin typeface="Simplified Arabic"/>
              <a:ea typeface="Simplified Arabic"/>
              <a:cs typeface="Simplified Arabic"/>
              <a:sym typeface="Simplified Arabic"/>
            </a:endParaRPr>
          </a:p>
          <a:p>
            <a:pPr indent="0" lvl="0" marL="0" marR="0" rtl="1" algn="just">
              <a:spcBef>
                <a:spcPts val="0"/>
              </a:spcBef>
              <a:spcAft>
                <a:spcPts val="0"/>
              </a:spcAft>
              <a:buNone/>
            </a:pPr>
            <a:r>
              <a:t/>
            </a:r>
            <a:endParaRPr b="1" sz="2400">
              <a:solidFill>
                <a:schemeClr val="dk1"/>
              </a:solidFill>
              <a:latin typeface="Simplified Arabic"/>
              <a:ea typeface="Simplified Arabic"/>
              <a:cs typeface="Simplified Arabic"/>
              <a:sym typeface="Simplified Arabic"/>
            </a:endParaRPr>
          </a:p>
          <a:p>
            <a:pPr indent="0" lvl="0" marL="0" marR="0" rtl="1" algn="just">
              <a:spcBef>
                <a:spcPts val="0"/>
              </a:spcBef>
              <a:spcAft>
                <a:spcPts val="0"/>
              </a:spcAft>
              <a:buNone/>
            </a:pPr>
            <a:r>
              <a:t/>
            </a:r>
            <a:endParaRPr b="1" sz="2400">
              <a:solidFill>
                <a:schemeClr val="dk1"/>
              </a:solidFill>
              <a:latin typeface="Simplified Arabic"/>
              <a:ea typeface="Simplified Arabic"/>
              <a:cs typeface="Simplified Arabic"/>
              <a:sym typeface="Simplified Arabic"/>
            </a:endParaRPr>
          </a:p>
          <a:p>
            <a:pPr indent="0" lvl="0" marL="0" marR="0" rtl="1" algn="just">
              <a:spcBef>
                <a:spcPts val="0"/>
              </a:spcBef>
              <a:spcAft>
                <a:spcPts val="0"/>
              </a:spcAft>
              <a:buNone/>
            </a:pPr>
            <a:r>
              <a:t/>
            </a:r>
            <a:endParaRPr b="1" sz="2400">
              <a:solidFill>
                <a:schemeClr val="dk1"/>
              </a:solidFill>
              <a:latin typeface="Simplified Arabic"/>
              <a:ea typeface="Simplified Arabic"/>
              <a:cs typeface="Simplified Arabic"/>
              <a:sym typeface="Simplified Arabic"/>
            </a:endParaRPr>
          </a:p>
          <a:p>
            <a:pPr indent="0" lvl="0" marL="0" marR="0" rtl="1" algn="just">
              <a:spcBef>
                <a:spcPts val="0"/>
              </a:spcBef>
              <a:spcAft>
                <a:spcPts val="0"/>
              </a:spcAft>
              <a:buNone/>
            </a:pPr>
            <a:r>
              <a:t/>
            </a:r>
            <a:endParaRPr b="1" sz="2400">
              <a:solidFill>
                <a:schemeClr val="dk1"/>
              </a:solidFill>
              <a:latin typeface="Simplified Arabic"/>
              <a:ea typeface="Simplified Arabic"/>
              <a:cs typeface="Simplified Arabic"/>
              <a:sym typeface="Simplified Arabic"/>
            </a:endParaRPr>
          </a:p>
          <a:p>
            <a:pPr indent="0" lvl="0" marL="0" marR="0" rtl="1" algn="just">
              <a:spcBef>
                <a:spcPts val="0"/>
              </a:spcBef>
              <a:spcAft>
                <a:spcPts val="0"/>
              </a:spcAft>
              <a:buNone/>
            </a:pPr>
            <a:r>
              <a:t/>
            </a:r>
            <a:endParaRPr b="1" sz="2400">
              <a:solidFill>
                <a:schemeClr val="dk1"/>
              </a:solidFill>
              <a:latin typeface="Simplified Arabic"/>
              <a:ea typeface="Simplified Arabic"/>
              <a:cs typeface="Simplified Arabic"/>
              <a:sym typeface="Simplified Arabic"/>
            </a:endParaRPr>
          </a:p>
        </p:txBody>
      </p:sp>
      <p:pic>
        <p:nvPicPr>
          <p:cNvPr descr="What is the definition of Micro, Small and Medium Enterprises?" id="129" name="Google Shape;129;p6"/>
          <p:cNvPicPr preferRelativeResize="0"/>
          <p:nvPr/>
        </p:nvPicPr>
        <p:blipFill rotWithShape="1">
          <a:blip r:embed="rId3">
            <a:alphaModFix/>
          </a:blip>
          <a:srcRect b="0" l="0" r="0" t="0"/>
          <a:stretch/>
        </p:blipFill>
        <p:spPr>
          <a:xfrm>
            <a:off x="1891263" y="2845661"/>
            <a:ext cx="3161347" cy="1776275"/>
          </a:xfrm>
          <a:prstGeom prst="rect">
            <a:avLst/>
          </a:prstGeom>
          <a:noFill/>
          <a:ln>
            <a:noFill/>
          </a:ln>
        </p:spPr>
      </p:pic>
      <p:pic>
        <p:nvPicPr>
          <p:cNvPr descr="SMEs and SDGs: challenges and opportunities - Development Matters" id="130" name="Google Shape;130;p6"/>
          <p:cNvPicPr preferRelativeResize="0"/>
          <p:nvPr/>
        </p:nvPicPr>
        <p:blipFill rotWithShape="1">
          <a:blip r:embed="rId4">
            <a:alphaModFix/>
          </a:blip>
          <a:srcRect b="0" l="0" r="0" t="0"/>
          <a:stretch/>
        </p:blipFill>
        <p:spPr>
          <a:xfrm>
            <a:off x="5138452" y="2845661"/>
            <a:ext cx="2669266" cy="1776275"/>
          </a:xfrm>
          <a:prstGeom prst="rect">
            <a:avLst/>
          </a:prstGeom>
          <a:noFill/>
          <a:ln>
            <a:noFill/>
          </a:ln>
        </p:spPr>
      </p:pic>
      <p:pic>
        <p:nvPicPr>
          <p:cNvPr descr="The role of Micro, Small, and Medium-Sized Enterprises (MSMEs) in the Food  System (#PowerOfSmall) - FSNet Africa" id="131" name="Google Shape;131;p6"/>
          <p:cNvPicPr preferRelativeResize="0"/>
          <p:nvPr/>
        </p:nvPicPr>
        <p:blipFill rotWithShape="1">
          <a:blip r:embed="rId5">
            <a:alphaModFix/>
          </a:blip>
          <a:srcRect b="0" l="0" r="0" t="0"/>
          <a:stretch/>
        </p:blipFill>
        <p:spPr>
          <a:xfrm>
            <a:off x="7867606" y="2845661"/>
            <a:ext cx="3171920" cy="177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7"/>
          <p:cNvGrpSpPr/>
          <p:nvPr/>
        </p:nvGrpSpPr>
        <p:grpSpPr>
          <a:xfrm>
            <a:off x="4989691" y="-416312"/>
            <a:ext cx="6991737" cy="2221873"/>
            <a:chOff x="5411729" y="166283"/>
            <a:chExt cx="6805235" cy="2254743"/>
          </a:xfrm>
        </p:grpSpPr>
        <p:sp>
          <p:nvSpPr>
            <p:cNvPr id="138" name="Google Shape;138;p7"/>
            <p:cNvSpPr txBox="1"/>
            <p:nvPr/>
          </p:nvSpPr>
          <p:spPr>
            <a:xfrm>
              <a:off x="9879030" y="166284"/>
              <a:ext cx="2337934" cy="2022205"/>
            </a:xfrm>
            <a:prstGeom prst="rect">
              <a:avLst/>
            </a:prstGeom>
            <a:noFill/>
            <a:ln>
              <a:noFill/>
            </a:ln>
          </p:spPr>
          <p:txBody>
            <a:bodyPr anchorCtr="0" anchor="t" bIns="45700" lIns="91425" spcFirstLastPara="1" rIns="91425" wrap="square" tIns="45700">
              <a:spAutoFit/>
            </a:bodyPr>
            <a:lstStyle/>
            <a:p>
              <a:pPr indent="0" lvl="0" marL="0" marR="0" rtl="0" algn="r">
                <a:lnSpc>
                  <a:spcPct val="200000"/>
                </a:lnSpc>
                <a:spcBef>
                  <a:spcPts val="0"/>
                </a:spcBef>
                <a:spcAft>
                  <a:spcPts val="0"/>
                </a:spcAft>
                <a:buNone/>
              </a:pPr>
              <a:r>
                <a:rPr b="1" lang="ar-IQ" sz="7200">
                  <a:solidFill>
                    <a:schemeClr val="lt1"/>
                  </a:solidFill>
                  <a:latin typeface="Noto Sans"/>
                  <a:ea typeface="Noto Sans"/>
                  <a:cs typeface="Noto Sans"/>
                  <a:sym typeface="Noto Sans"/>
                </a:rPr>
                <a:t>الرقمنة</a:t>
              </a:r>
              <a:r>
                <a:rPr b="1" lang="ar-IQ" sz="7200">
                  <a:solidFill>
                    <a:schemeClr val="dk1"/>
                  </a:solidFill>
                  <a:latin typeface="Noto Sans"/>
                  <a:ea typeface="Noto Sans"/>
                  <a:cs typeface="Noto Sans"/>
                  <a:sym typeface="Noto Sans"/>
                </a:rPr>
                <a:t>    </a:t>
              </a:r>
              <a:endParaRPr/>
            </a:p>
          </p:txBody>
        </p:sp>
        <p:sp>
          <p:nvSpPr>
            <p:cNvPr id="139" name="Google Shape;139;p7"/>
            <p:cNvSpPr txBox="1"/>
            <p:nvPr/>
          </p:nvSpPr>
          <p:spPr>
            <a:xfrm>
              <a:off x="9457322" y="1202939"/>
              <a:ext cx="1590675" cy="1218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IQ" sz="7200">
                  <a:solidFill>
                    <a:srgbClr val="FF0000"/>
                  </a:solidFill>
                  <a:latin typeface="Arial"/>
                  <a:ea typeface="Arial"/>
                  <a:cs typeface="Arial"/>
                  <a:sym typeface="Arial"/>
                </a:rPr>
                <a:t>و</a:t>
              </a:r>
              <a:endParaRPr b="1" sz="7200">
                <a:solidFill>
                  <a:srgbClr val="FF0000"/>
                </a:solidFill>
                <a:latin typeface="Arial"/>
                <a:ea typeface="Arial"/>
                <a:cs typeface="Arial"/>
                <a:sym typeface="Arial"/>
              </a:endParaRPr>
            </a:p>
          </p:txBody>
        </p:sp>
        <p:sp>
          <p:nvSpPr>
            <p:cNvPr id="140" name="Google Shape;140;p7"/>
            <p:cNvSpPr txBox="1"/>
            <p:nvPr/>
          </p:nvSpPr>
          <p:spPr>
            <a:xfrm>
              <a:off x="5411729" y="166283"/>
              <a:ext cx="4612146" cy="2022206"/>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ar-IQ" sz="7200">
                  <a:solidFill>
                    <a:schemeClr val="dk1"/>
                  </a:solidFill>
                  <a:latin typeface="Noto Sans"/>
                  <a:ea typeface="Noto Sans"/>
                  <a:cs typeface="Noto Sans"/>
                  <a:sym typeface="Noto Sans"/>
                </a:rPr>
                <a:t>رقمنة العمليات    </a:t>
              </a:r>
              <a:endParaRPr/>
            </a:p>
          </p:txBody>
        </p:sp>
      </p:grpSp>
      <p:sp>
        <p:nvSpPr>
          <p:cNvPr id="141" name="Google Shape;141;p7"/>
          <p:cNvSpPr txBox="1"/>
          <p:nvPr/>
        </p:nvSpPr>
        <p:spPr>
          <a:xfrm>
            <a:off x="4376509" y="605232"/>
            <a:ext cx="145876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IQ" sz="7200">
                <a:solidFill>
                  <a:srgbClr val="FF0000"/>
                </a:solidFill>
                <a:latin typeface="Arial"/>
                <a:ea typeface="Arial"/>
                <a:cs typeface="Arial"/>
                <a:sym typeface="Arial"/>
              </a:rPr>
              <a:t>و</a:t>
            </a:r>
            <a:endParaRPr b="1" sz="7200">
              <a:solidFill>
                <a:srgbClr val="FF0000"/>
              </a:solidFill>
              <a:latin typeface="Arial"/>
              <a:ea typeface="Arial"/>
              <a:cs typeface="Arial"/>
              <a:sym typeface="Arial"/>
            </a:endParaRPr>
          </a:p>
        </p:txBody>
      </p:sp>
      <p:sp>
        <p:nvSpPr>
          <p:cNvPr id="142" name="Google Shape;142;p7"/>
          <p:cNvSpPr txBox="1"/>
          <p:nvPr/>
        </p:nvSpPr>
        <p:spPr>
          <a:xfrm>
            <a:off x="251146" y="-416312"/>
            <a:ext cx="4738545" cy="1992726"/>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ar-IQ" sz="7200">
                <a:solidFill>
                  <a:srgbClr val="00B050"/>
                </a:solidFill>
                <a:latin typeface="Noto Sans"/>
                <a:ea typeface="Noto Sans"/>
                <a:cs typeface="Noto Sans"/>
                <a:sym typeface="Noto Sans"/>
              </a:rPr>
              <a:t>التحول الرقمي</a:t>
            </a:r>
            <a:endParaRPr b="1" sz="7200">
              <a:solidFill>
                <a:srgbClr val="00B050"/>
              </a:solidFill>
              <a:latin typeface="Noto Sans"/>
              <a:ea typeface="Noto Sans"/>
              <a:cs typeface="Noto Sans"/>
              <a:sym typeface="Noto Sans"/>
            </a:endParaRPr>
          </a:p>
        </p:txBody>
      </p:sp>
      <p:pic>
        <p:nvPicPr>
          <p:cNvPr id="143" name="Google Shape;143;p7"/>
          <p:cNvPicPr preferRelativeResize="0"/>
          <p:nvPr/>
        </p:nvPicPr>
        <p:blipFill rotWithShape="1">
          <a:blip r:embed="rId3">
            <a:alphaModFix/>
          </a:blip>
          <a:srcRect b="0" l="0" r="0" t="0"/>
          <a:stretch/>
        </p:blipFill>
        <p:spPr>
          <a:xfrm>
            <a:off x="3452327" y="1757362"/>
            <a:ext cx="5542383" cy="38834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49" name="Google Shape;149;p8"/>
          <p:cNvSpPr txBox="1"/>
          <p:nvPr/>
        </p:nvSpPr>
        <p:spPr>
          <a:xfrm>
            <a:off x="634012" y="1467826"/>
            <a:ext cx="11012555"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IQ" sz="3600">
                <a:solidFill>
                  <a:schemeClr val="dk2"/>
                </a:solidFill>
                <a:latin typeface="Arial"/>
                <a:ea typeface="Arial"/>
                <a:cs typeface="Arial"/>
                <a:sym typeface="Arial"/>
              </a:rPr>
              <a:t>ما هي الرقمنة او رقمنة المعلومات او التمكين الرقمي؟</a:t>
            </a:r>
            <a:br>
              <a:rPr b="1" lang="ar-IQ" sz="3600">
                <a:solidFill>
                  <a:srgbClr val="002856"/>
                </a:solidFill>
                <a:latin typeface="Arial"/>
                <a:ea typeface="Arial"/>
                <a:cs typeface="Arial"/>
                <a:sym typeface="Arial"/>
              </a:rPr>
            </a:br>
            <a:r>
              <a:rPr b="1" lang="ar-IQ" sz="2400">
                <a:solidFill>
                  <a:srgbClr val="002856"/>
                </a:solidFill>
                <a:latin typeface="Arial"/>
                <a:ea typeface="Arial"/>
                <a:cs typeface="Arial"/>
                <a:sym typeface="Arial"/>
              </a:rPr>
              <a:t>الرقمنة هي عملية التغيير من الشكل التناظري إلى الشكل الرقمي ، والمعروف أيضا باسم التمكين الرقمي. بطريقة أخرى ، تأخذ الرقمنة عملية تناظرية وتغيرها إلى شكل رقمي دون أي تغييرات نوعية مختلفة على العملية نفسها.</a:t>
            </a:r>
            <a:endParaRPr b="0" i="0" sz="2400">
              <a:solidFill>
                <a:srgbClr val="000000"/>
              </a:solidFill>
              <a:latin typeface="Arial"/>
              <a:ea typeface="Arial"/>
              <a:cs typeface="Arial"/>
              <a:sym typeface="Arial"/>
            </a:endParaRPr>
          </a:p>
          <a:p>
            <a:pPr indent="0" lvl="0" marL="0" marR="0" rtl="1" algn="r">
              <a:spcBef>
                <a:spcPts val="0"/>
              </a:spcBef>
              <a:spcAft>
                <a:spcPts val="0"/>
              </a:spcAft>
              <a:buNone/>
            </a:pPr>
            <a:r>
              <a:t/>
            </a:r>
            <a:endParaRPr sz="3600">
              <a:solidFill>
                <a:schemeClr val="dk1"/>
              </a:solidFill>
              <a:latin typeface="Arial"/>
              <a:ea typeface="Arial"/>
              <a:cs typeface="Arial"/>
              <a:sym typeface="Arial"/>
            </a:endParaRPr>
          </a:p>
        </p:txBody>
      </p:sp>
      <p:pic>
        <p:nvPicPr>
          <p:cNvPr id="150" name="Google Shape;150;p8"/>
          <p:cNvPicPr preferRelativeResize="0"/>
          <p:nvPr/>
        </p:nvPicPr>
        <p:blipFill rotWithShape="1">
          <a:blip r:embed="rId3">
            <a:alphaModFix/>
          </a:blip>
          <a:srcRect b="17725" l="8981" r="5440" t="18189"/>
          <a:stretch/>
        </p:blipFill>
        <p:spPr>
          <a:xfrm>
            <a:off x="2201382" y="3959013"/>
            <a:ext cx="8268006" cy="23527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56" name="Google Shape;156;p9"/>
          <p:cNvSpPr txBox="1"/>
          <p:nvPr/>
        </p:nvSpPr>
        <p:spPr>
          <a:xfrm>
            <a:off x="634012" y="1507861"/>
            <a:ext cx="11012555" cy="4801314"/>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b="1" lang="ar-IQ" sz="3600">
                <a:solidFill>
                  <a:schemeClr val="dk2"/>
                </a:solidFill>
                <a:latin typeface="Arial"/>
                <a:ea typeface="Arial"/>
                <a:cs typeface="Arial"/>
                <a:sym typeface="Arial"/>
              </a:rPr>
              <a:t>أمثلة على الرقمنة</a:t>
            </a:r>
            <a:br>
              <a:rPr b="1" lang="ar-IQ" sz="3600">
                <a:solidFill>
                  <a:srgbClr val="323232"/>
                </a:solidFill>
                <a:latin typeface="Arial"/>
                <a:ea typeface="Arial"/>
                <a:cs typeface="Arial"/>
                <a:sym typeface="Arial"/>
              </a:rPr>
            </a:br>
            <a:r>
              <a:rPr b="1" lang="ar-IQ" sz="2400">
                <a:solidFill>
                  <a:srgbClr val="323232"/>
                </a:solidFill>
                <a:latin typeface="Arial"/>
                <a:ea typeface="Arial"/>
                <a:cs typeface="Arial"/>
                <a:sym typeface="Arial"/>
              </a:rPr>
              <a:t>فيما يلي بعض الأمثلة الشائعة للمعلومات التي يمكن أن تخضع للرقمنة:</a:t>
            </a:r>
            <a:br>
              <a:rPr b="1" lang="ar-IQ" sz="2400">
                <a:solidFill>
                  <a:srgbClr val="323232"/>
                </a:solidFill>
                <a:latin typeface="Arial"/>
                <a:ea typeface="Arial"/>
                <a:cs typeface="Arial"/>
                <a:sym typeface="Arial"/>
              </a:rPr>
            </a:br>
            <a:r>
              <a:rPr b="1" lang="ar-IQ" sz="2400">
                <a:solidFill>
                  <a:srgbClr val="323232"/>
                </a:solidFill>
                <a:latin typeface="Arial"/>
                <a:ea typeface="Arial"/>
                <a:cs typeface="Arial"/>
                <a:sym typeface="Arial"/>
              </a:rPr>
              <a:t>النص ، مثل الكتب والمقالات والعقود ؛</a:t>
            </a:r>
            <a:br>
              <a:rPr b="1" lang="ar-IQ" sz="2400">
                <a:solidFill>
                  <a:srgbClr val="323232"/>
                </a:solidFill>
                <a:latin typeface="Arial"/>
                <a:ea typeface="Arial"/>
                <a:cs typeface="Arial"/>
                <a:sym typeface="Arial"/>
              </a:rPr>
            </a:br>
            <a:r>
              <a:rPr b="1" lang="ar-IQ" sz="2400">
                <a:solidFill>
                  <a:srgbClr val="323232"/>
                </a:solidFill>
                <a:latin typeface="Arial"/>
                <a:ea typeface="Arial"/>
                <a:cs typeface="Arial"/>
                <a:sym typeface="Arial"/>
              </a:rPr>
              <a:t>الصور، مثل الصور والأعمال الفنية والصور الطبية؛</a:t>
            </a:r>
            <a:br>
              <a:rPr b="1" lang="ar-IQ" sz="2400">
                <a:solidFill>
                  <a:srgbClr val="323232"/>
                </a:solidFill>
                <a:latin typeface="Arial"/>
                <a:ea typeface="Arial"/>
                <a:cs typeface="Arial"/>
                <a:sym typeface="Arial"/>
              </a:rPr>
            </a:br>
            <a:r>
              <a:rPr b="1" lang="ar-IQ" sz="2400">
                <a:solidFill>
                  <a:srgbClr val="323232"/>
                </a:solidFill>
                <a:latin typeface="Arial"/>
                <a:ea typeface="Arial"/>
                <a:cs typeface="Arial"/>
                <a:sym typeface="Arial"/>
              </a:rPr>
              <a:t>الصوت ، مثل الموسيقى والخطب والمقابلات ؛</a:t>
            </a:r>
            <a:br>
              <a:rPr b="1" lang="ar-IQ" sz="2400">
                <a:solidFill>
                  <a:srgbClr val="323232"/>
                </a:solidFill>
                <a:latin typeface="Arial"/>
                <a:ea typeface="Arial"/>
                <a:cs typeface="Arial"/>
                <a:sym typeface="Arial"/>
              </a:rPr>
            </a:br>
            <a:r>
              <a:rPr b="1" lang="ar-IQ" sz="2400">
                <a:solidFill>
                  <a:srgbClr val="323232"/>
                </a:solidFill>
                <a:latin typeface="Arial"/>
                <a:ea typeface="Arial"/>
                <a:cs typeface="Arial"/>
                <a:sym typeface="Arial"/>
              </a:rPr>
              <a:t>الفيديو ، مثل الأفلام والبرامج التلفزيونية ولقطات كاميرا الويب ؛ واخيرا</a:t>
            </a:r>
            <a:br>
              <a:rPr b="1" lang="ar-IQ" sz="2400">
                <a:solidFill>
                  <a:srgbClr val="323232"/>
                </a:solidFill>
                <a:latin typeface="Arial"/>
                <a:ea typeface="Arial"/>
                <a:cs typeface="Arial"/>
                <a:sym typeface="Arial"/>
              </a:rPr>
            </a:br>
            <a:r>
              <a:rPr b="1" lang="ar-IQ" sz="2400">
                <a:solidFill>
                  <a:srgbClr val="323232"/>
                </a:solidFill>
                <a:latin typeface="Arial"/>
                <a:ea typeface="Arial"/>
                <a:cs typeface="Arial"/>
                <a:sym typeface="Arial"/>
              </a:rPr>
              <a:t>البيانات، مثل البيانات الرقمية من أجهزة الاستشعار والبيانات المالية وبيانات الطقس.</a:t>
            </a:r>
            <a:endParaRPr b="0" i="0" sz="2400">
              <a:solidFill>
                <a:srgbClr val="666666"/>
              </a:solidFill>
              <a:latin typeface="Arial"/>
              <a:ea typeface="Arial"/>
              <a:cs typeface="Arial"/>
              <a:sym typeface="Arial"/>
            </a:endParaRPr>
          </a:p>
          <a:p>
            <a:pPr indent="0" lvl="0" marL="0" marR="0" rtl="1" algn="r">
              <a:spcBef>
                <a:spcPts val="0"/>
              </a:spcBef>
              <a:spcAft>
                <a:spcPts val="0"/>
              </a:spcAft>
              <a:buNone/>
            </a:pPr>
            <a:r>
              <a:t/>
            </a:r>
            <a:endParaRPr sz="36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0AB5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2023-09-07T07:47:26Z</dcterms:created>
  <dc:creator>Holguera Baez, Maria GIZ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0x010100E541112864F6A9478784012680FB5A85</vt:lpwstr>
  </property>
</Properties>
</file>