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Helvetica Neue"/>
      <p:regular r:id="rId54"/>
      <p:bold r:id="rId55"/>
      <p:italic r:id="rId56"/>
      <p:boldItalic r:id="rId57"/>
    </p:embeddedFont>
    <p:embeddedFont>
      <p:font typeface="Barlow"/>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2" roundtripDataSignature="AMtx7mgaMhMOgTHdAt4JkMBmNRaTpvnr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B7AC4B-422B-4BAE-BEA2-FD957F8F9C4E}">
  <a:tblStyle styleId="{6CB7AC4B-422B-4BAE-BEA2-FD957F8F9C4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Barlow-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arlow-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HelveticaNeue-bold.fntdata"/><Relationship Id="rId10" Type="http://schemas.openxmlformats.org/officeDocument/2006/relationships/slide" Target="slides/slide5.xml"/><Relationship Id="rId54" Type="http://schemas.openxmlformats.org/officeDocument/2006/relationships/font" Target="fonts/HelveticaNeue-regular.fntdata"/><Relationship Id="rId13" Type="http://schemas.openxmlformats.org/officeDocument/2006/relationships/slide" Target="slides/slide8.xml"/><Relationship Id="rId57" Type="http://schemas.openxmlformats.org/officeDocument/2006/relationships/font" Target="fonts/HelveticaNeue-boldItalic.fntdata"/><Relationship Id="rId12" Type="http://schemas.openxmlformats.org/officeDocument/2006/relationships/slide" Target="slides/slide7.xml"/><Relationship Id="rId56" Type="http://schemas.openxmlformats.org/officeDocument/2006/relationships/font" Target="fonts/HelveticaNeue-italic.fntdata"/><Relationship Id="rId15" Type="http://schemas.openxmlformats.org/officeDocument/2006/relationships/slide" Target="slides/slide10.xml"/><Relationship Id="rId59" Type="http://schemas.openxmlformats.org/officeDocument/2006/relationships/font" Target="fonts/Barlow-bold.fntdata"/><Relationship Id="rId14" Type="http://schemas.openxmlformats.org/officeDocument/2006/relationships/slide" Target="slides/slide9.xml"/><Relationship Id="rId58" Type="http://schemas.openxmlformats.org/officeDocument/2006/relationships/font" Target="fonts/Barlow-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IQ"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52"/>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52"/>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Blank">
  <p:cSld name="Content_Blank">
    <p:spTree>
      <p:nvGrpSpPr>
        <p:cNvPr id="51" name="Shape 51"/>
        <p:cNvGrpSpPr/>
        <p:nvPr/>
      </p:nvGrpSpPr>
      <p:grpSpPr>
        <a:xfrm>
          <a:off x="0" y="0"/>
          <a:ext cx="0" cy="0"/>
          <a:chOff x="0" y="0"/>
          <a:chExt cx="0" cy="0"/>
        </a:xfrm>
      </p:grpSpPr>
      <p:sp>
        <p:nvSpPr>
          <p:cNvPr id="52" name="Google Shape;52;p6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3" name="Google Shape;53;p61"/>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ircle Pictures">
  <p:cSld name="Content + Circle Pictures">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62"/>
          <p:cNvSpPr/>
          <p:nvPr>
            <p:ph idx="2" type="pic"/>
          </p:nvPr>
        </p:nvSpPr>
        <p:spPr>
          <a:xfrm>
            <a:off x="969963" y="1566304"/>
            <a:ext cx="2138669" cy="2138669"/>
          </a:xfrm>
          <a:prstGeom prst="ellipse">
            <a:avLst/>
          </a:prstGeom>
          <a:solidFill>
            <a:schemeClr val="lt2"/>
          </a:solidFill>
          <a:ln>
            <a:noFill/>
          </a:ln>
        </p:spPr>
      </p:sp>
      <p:sp>
        <p:nvSpPr>
          <p:cNvPr id="56" name="Google Shape;56;p62"/>
          <p:cNvSpPr/>
          <p:nvPr>
            <p:ph idx="3" type="pic"/>
          </p:nvPr>
        </p:nvSpPr>
        <p:spPr>
          <a:xfrm>
            <a:off x="3581400" y="1566303"/>
            <a:ext cx="2138669" cy="2138669"/>
          </a:xfrm>
          <a:prstGeom prst="ellipse">
            <a:avLst/>
          </a:prstGeom>
          <a:solidFill>
            <a:schemeClr val="lt2"/>
          </a:solidFill>
          <a:ln>
            <a:noFill/>
          </a:ln>
        </p:spPr>
      </p:sp>
      <p:sp>
        <p:nvSpPr>
          <p:cNvPr id="57" name="Google Shape;57;p62"/>
          <p:cNvSpPr/>
          <p:nvPr>
            <p:ph idx="4" type="pic"/>
          </p:nvPr>
        </p:nvSpPr>
        <p:spPr>
          <a:xfrm>
            <a:off x="6192837" y="1566302"/>
            <a:ext cx="2138669" cy="2138669"/>
          </a:xfrm>
          <a:prstGeom prst="ellipse">
            <a:avLst/>
          </a:prstGeom>
          <a:solidFill>
            <a:schemeClr val="lt2"/>
          </a:solidFill>
          <a:ln>
            <a:noFill/>
          </a:ln>
        </p:spPr>
      </p:sp>
      <p:sp>
        <p:nvSpPr>
          <p:cNvPr id="58" name="Google Shape;58;p62"/>
          <p:cNvSpPr/>
          <p:nvPr>
            <p:ph idx="5" type="pic"/>
          </p:nvPr>
        </p:nvSpPr>
        <p:spPr>
          <a:xfrm>
            <a:off x="8804274" y="1566301"/>
            <a:ext cx="2138669" cy="2138669"/>
          </a:xfrm>
          <a:prstGeom prst="ellipse">
            <a:avLst/>
          </a:prstGeom>
          <a:solidFill>
            <a:schemeClr val="lt2"/>
          </a:solidFill>
          <a:ln>
            <a:noFill/>
          </a:ln>
        </p:spPr>
      </p:sp>
      <p:cxnSp>
        <p:nvCxnSpPr>
          <p:cNvPr id="59" name="Google Shape;59;p62"/>
          <p:cNvCxnSpPr/>
          <p:nvPr/>
        </p:nvCxnSpPr>
        <p:spPr>
          <a:xfrm>
            <a:off x="3349671"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0" name="Google Shape;60;p62"/>
          <p:cNvCxnSpPr/>
          <p:nvPr/>
        </p:nvCxnSpPr>
        <p:spPr>
          <a:xfrm>
            <a:off x="5970419" y="4014635"/>
            <a:ext cx="0" cy="1187018"/>
          </a:xfrm>
          <a:prstGeom prst="straightConnector1">
            <a:avLst/>
          </a:prstGeom>
          <a:noFill/>
          <a:ln cap="flat" cmpd="sng" w="9525">
            <a:solidFill>
              <a:schemeClr val="dk1"/>
            </a:solidFill>
            <a:prstDash val="solid"/>
            <a:round/>
            <a:headEnd len="sm" w="sm" type="none"/>
            <a:tailEnd len="sm" w="sm" type="none"/>
          </a:ln>
        </p:spPr>
      </p:cxnSp>
      <p:cxnSp>
        <p:nvCxnSpPr>
          <p:cNvPr id="61" name="Google Shape;61;p62"/>
          <p:cNvCxnSpPr/>
          <p:nvPr/>
        </p:nvCxnSpPr>
        <p:spPr>
          <a:xfrm>
            <a:off x="8591167" y="4014635"/>
            <a:ext cx="0" cy="1187018"/>
          </a:xfrm>
          <a:prstGeom prst="straightConnector1">
            <a:avLst/>
          </a:prstGeom>
          <a:noFill/>
          <a:ln cap="flat" cmpd="sng" w="9525">
            <a:solidFill>
              <a:schemeClr val="dk1"/>
            </a:solidFill>
            <a:prstDash val="solid"/>
            <a:round/>
            <a:headEnd len="sm" w="sm" type="none"/>
            <a:tailEnd len="sm" w="sm" type="none"/>
          </a:ln>
        </p:spPr>
      </p:cxnSp>
      <p:sp>
        <p:nvSpPr>
          <p:cNvPr id="62" name="Google Shape;62;p62"/>
          <p:cNvSpPr txBox="1"/>
          <p:nvPr>
            <p:ph idx="1" type="body"/>
          </p:nvPr>
        </p:nvSpPr>
        <p:spPr>
          <a:xfrm>
            <a:off x="997897"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62"/>
          <p:cNvSpPr txBox="1"/>
          <p:nvPr>
            <p:ph idx="6" type="body"/>
          </p:nvPr>
        </p:nvSpPr>
        <p:spPr>
          <a:xfrm>
            <a:off x="3618645"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62"/>
          <p:cNvSpPr txBox="1"/>
          <p:nvPr>
            <p:ph idx="7" type="body"/>
          </p:nvPr>
        </p:nvSpPr>
        <p:spPr>
          <a:xfrm>
            <a:off x="623939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2"/>
          <p:cNvSpPr txBox="1"/>
          <p:nvPr>
            <p:ph idx="8" type="body"/>
          </p:nvPr>
        </p:nvSpPr>
        <p:spPr>
          <a:xfrm>
            <a:off x="8860143" y="3983463"/>
            <a:ext cx="2082800" cy="12493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67" name="Google Shape;67;p62"/>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ictures">
  <p:cSld name="Content + Pictures">
    <p:bg>
      <p:bgPr>
        <a:solidFill>
          <a:srgbClr val="FFFFFF"/>
        </a:solidFill>
      </p:bgPr>
    </p:bg>
    <p:spTree>
      <p:nvGrpSpPr>
        <p:cNvPr id="68" name="Shape 68"/>
        <p:cNvGrpSpPr/>
        <p:nvPr/>
      </p:nvGrpSpPr>
      <p:grpSpPr>
        <a:xfrm>
          <a:off x="0" y="0"/>
          <a:ext cx="0" cy="0"/>
          <a:chOff x="0" y="0"/>
          <a:chExt cx="0" cy="0"/>
        </a:xfrm>
      </p:grpSpPr>
      <p:sp>
        <p:nvSpPr>
          <p:cNvPr id="69" name="Google Shape;69;p63"/>
          <p:cNvSpPr/>
          <p:nvPr>
            <p:ph idx="2" type="pic"/>
          </p:nvPr>
        </p:nvSpPr>
        <p:spPr>
          <a:xfrm>
            <a:off x="970722" y="1855177"/>
            <a:ext cx="3141663" cy="2090737"/>
          </a:xfrm>
          <a:prstGeom prst="rect">
            <a:avLst/>
          </a:prstGeom>
          <a:solidFill>
            <a:schemeClr val="lt2"/>
          </a:solidFill>
          <a:ln>
            <a:noFill/>
          </a:ln>
        </p:spPr>
      </p:sp>
      <p:sp>
        <p:nvSpPr>
          <p:cNvPr id="70" name="Google Shape;70;p63"/>
          <p:cNvSpPr/>
          <p:nvPr>
            <p:ph idx="3" type="pic"/>
          </p:nvPr>
        </p:nvSpPr>
        <p:spPr>
          <a:xfrm>
            <a:off x="7901451" y="1855178"/>
            <a:ext cx="3141663" cy="2090737"/>
          </a:xfrm>
          <a:prstGeom prst="rect">
            <a:avLst/>
          </a:prstGeom>
          <a:solidFill>
            <a:schemeClr val="lt2"/>
          </a:solidFill>
          <a:ln>
            <a:noFill/>
          </a:ln>
        </p:spPr>
      </p:sp>
      <p:sp>
        <p:nvSpPr>
          <p:cNvPr id="71" name="Google Shape;71;p63"/>
          <p:cNvSpPr/>
          <p:nvPr>
            <p:ph idx="4" type="pic"/>
          </p:nvPr>
        </p:nvSpPr>
        <p:spPr>
          <a:xfrm>
            <a:off x="4436086" y="1855177"/>
            <a:ext cx="3141663" cy="2090737"/>
          </a:xfrm>
          <a:prstGeom prst="rect">
            <a:avLst/>
          </a:prstGeom>
          <a:solidFill>
            <a:schemeClr val="lt2"/>
          </a:solidFill>
          <a:ln>
            <a:noFill/>
          </a:ln>
        </p:spPr>
      </p:sp>
      <p:sp>
        <p:nvSpPr>
          <p:cNvPr id="72" name="Google Shape;72;p63"/>
          <p:cNvSpPr txBox="1"/>
          <p:nvPr>
            <p:ph idx="1" type="body"/>
          </p:nvPr>
        </p:nvSpPr>
        <p:spPr>
          <a:xfrm>
            <a:off x="1206774" y="360919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3"/>
          <p:cNvSpPr txBox="1"/>
          <p:nvPr>
            <p:ph idx="5" type="body"/>
          </p:nvPr>
        </p:nvSpPr>
        <p:spPr>
          <a:xfrm>
            <a:off x="4672139" y="3612454"/>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3"/>
          <p:cNvSpPr txBox="1"/>
          <p:nvPr>
            <p:ph idx="6" type="body"/>
          </p:nvPr>
        </p:nvSpPr>
        <p:spPr>
          <a:xfrm>
            <a:off x="8137503" y="3607947"/>
            <a:ext cx="2669558" cy="1524235"/>
          </a:xfrm>
          <a:prstGeom prst="rect">
            <a:avLst/>
          </a:prstGeom>
          <a:solidFill>
            <a:schemeClr val="lt1"/>
          </a:solidFill>
          <a:ln>
            <a:noFill/>
          </a:ln>
        </p:spPr>
        <p:txBody>
          <a:bodyPr anchorCtr="0" anchor="t" bIns="45700" lIns="91425" spcFirstLastPara="1" rIns="91425" wrap="square" tIns="90000">
            <a:normAutofit/>
          </a:bodyPr>
          <a:lstStyle>
            <a:lvl1pPr indent="-228600" lvl="0" marL="457200" algn="ctr">
              <a:lnSpc>
                <a:spcPct val="90000"/>
              </a:lnSpc>
              <a:spcBef>
                <a:spcPts val="1000"/>
              </a:spcBef>
              <a:spcAft>
                <a:spcPts val="0"/>
              </a:spcAft>
              <a:buClr>
                <a:schemeClr val="dk1"/>
              </a:buClr>
              <a:buSzPts val="1600"/>
              <a:buNone/>
              <a:defRPr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76" name="Google Shape;76;p63"/>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ouble column">
  <p:cSld name="Content double column">
    <p:bg>
      <p:bgPr>
        <a:solidFill>
          <a:srgbClr val="FFFFFF"/>
        </a:solidFill>
      </p:bgPr>
    </p:bg>
    <p:spTree>
      <p:nvGrpSpPr>
        <p:cNvPr id="77" name="Shape 77"/>
        <p:cNvGrpSpPr/>
        <p:nvPr/>
      </p:nvGrpSpPr>
      <p:grpSpPr>
        <a:xfrm>
          <a:off x="0" y="0"/>
          <a:ext cx="0" cy="0"/>
          <a:chOff x="0" y="0"/>
          <a:chExt cx="0" cy="0"/>
        </a:xfrm>
      </p:grpSpPr>
      <p:sp>
        <p:nvSpPr>
          <p:cNvPr id="78" name="Google Shape;78;p64"/>
          <p:cNvSpPr txBox="1"/>
          <p:nvPr>
            <p:ph idx="1" type="body"/>
          </p:nvPr>
        </p:nvSpPr>
        <p:spPr>
          <a:xfrm>
            <a:off x="457201"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4"/>
          <p:cNvSpPr txBox="1"/>
          <p:nvPr>
            <p:ph idx="2" type="body"/>
          </p:nvPr>
        </p:nvSpPr>
        <p:spPr>
          <a:xfrm>
            <a:off x="6172199" y="2043545"/>
            <a:ext cx="556259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6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6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82" name="Google Shape;82;p64"/>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1">
  <p:cSld name="Chapter Slide #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3"/>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3"/>
          <p:cNvSpPr txBox="1"/>
          <p:nvPr>
            <p:ph idx="1" type="subTitle"/>
          </p:nvPr>
        </p:nvSpPr>
        <p:spPr>
          <a:xfrm>
            <a:off x="4724398"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54"/>
          <p:cNvSpPr txBox="1"/>
          <p:nvPr>
            <p:ph type="ctrTitle"/>
          </p:nvPr>
        </p:nvSpPr>
        <p:spPr>
          <a:xfrm>
            <a:off x="526471" y="2195947"/>
            <a:ext cx="6435437"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a:buNone/>
              <a:defRPr b="1"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4"/>
          <p:cNvSpPr txBox="1"/>
          <p:nvPr>
            <p:ph idx="1" type="subTitle"/>
          </p:nvPr>
        </p:nvSpPr>
        <p:spPr>
          <a:xfrm>
            <a:off x="526471" y="3719802"/>
            <a:ext cx="6435437"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0">
  <p:cSld name="Content #1.0">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5"/>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5"/>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5"/>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b="0" i="0" sz="900" u="none" cap="none" strike="noStrike">
                <a:solidFill>
                  <a:schemeClr val="lt1"/>
                </a:solidFill>
                <a:latin typeface="Arial"/>
                <a:ea typeface="Arial"/>
                <a:cs typeface="Arial"/>
                <a:sym typeface="Arial"/>
              </a:defRPr>
            </a:lvl1pPr>
            <a:lvl2pPr indent="0" lvl="1" marL="0" algn="ctr">
              <a:spcBef>
                <a:spcPts val="0"/>
              </a:spcBef>
              <a:buNone/>
              <a:defRPr b="0" i="0" sz="900" u="none" cap="none" strike="noStrike">
                <a:solidFill>
                  <a:schemeClr val="lt1"/>
                </a:solidFill>
                <a:latin typeface="Arial"/>
                <a:ea typeface="Arial"/>
                <a:cs typeface="Arial"/>
                <a:sym typeface="Arial"/>
              </a:defRPr>
            </a:lvl2pPr>
            <a:lvl3pPr indent="0" lvl="2" marL="0" algn="ctr">
              <a:spcBef>
                <a:spcPts val="0"/>
              </a:spcBef>
              <a:buNone/>
              <a:defRPr b="0" i="0" sz="900" u="none" cap="none" strike="noStrike">
                <a:solidFill>
                  <a:schemeClr val="lt1"/>
                </a:solidFill>
                <a:latin typeface="Arial"/>
                <a:ea typeface="Arial"/>
                <a:cs typeface="Arial"/>
                <a:sym typeface="Arial"/>
              </a:defRPr>
            </a:lvl3pPr>
            <a:lvl4pPr indent="0" lvl="3" marL="0" algn="ctr">
              <a:spcBef>
                <a:spcPts val="0"/>
              </a:spcBef>
              <a:buNone/>
              <a:defRPr b="0" i="0" sz="900" u="none" cap="none" strike="noStrike">
                <a:solidFill>
                  <a:schemeClr val="lt1"/>
                </a:solidFill>
                <a:latin typeface="Arial"/>
                <a:ea typeface="Arial"/>
                <a:cs typeface="Arial"/>
                <a:sym typeface="Arial"/>
              </a:defRPr>
            </a:lvl4pPr>
            <a:lvl5pPr indent="0" lvl="4" marL="0" algn="ctr">
              <a:spcBef>
                <a:spcPts val="0"/>
              </a:spcBef>
              <a:buNone/>
              <a:defRPr b="0" i="0" sz="900" u="none" cap="none" strike="noStrike">
                <a:solidFill>
                  <a:schemeClr val="lt1"/>
                </a:solidFill>
                <a:latin typeface="Arial"/>
                <a:ea typeface="Arial"/>
                <a:cs typeface="Arial"/>
                <a:sym typeface="Arial"/>
              </a:defRPr>
            </a:lvl5pPr>
            <a:lvl6pPr indent="0" lvl="5" marL="0" algn="ctr">
              <a:spcBef>
                <a:spcPts val="0"/>
              </a:spcBef>
              <a:buNone/>
              <a:defRPr b="0" i="0" sz="900" u="none" cap="none" strike="noStrike">
                <a:solidFill>
                  <a:schemeClr val="lt1"/>
                </a:solidFill>
                <a:latin typeface="Arial"/>
                <a:ea typeface="Arial"/>
                <a:cs typeface="Arial"/>
                <a:sym typeface="Arial"/>
              </a:defRPr>
            </a:lvl6pPr>
            <a:lvl7pPr indent="0" lvl="6" marL="0" algn="ctr">
              <a:spcBef>
                <a:spcPts val="0"/>
              </a:spcBef>
              <a:buNone/>
              <a:defRPr b="0" i="0" sz="900" u="none" cap="none" strike="noStrike">
                <a:solidFill>
                  <a:schemeClr val="lt1"/>
                </a:solidFill>
                <a:latin typeface="Arial"/>
                <a:ea typeface="Arial"/>
                <a:cs typeface="Arial"/>
                <a:sym typeface="Arial"/>
              </a:defRPr>
            </a:lvl7pPr>
            <a:lvl8pPr indent="0" lvl="7" marL="0" algn="ctr">
              <a:spcBef>
                <a:spcPts val="0"/>
              </a:spcBef>
              <a:buNone/>
              <a:defRPr b="0" i="0" sz="900" u="none" cap="none" strike="noStrike">
                <a:solidFill>
                  <a:schemeClr val="lt1"/>
                </a:solidFill>
                <a:latin typeface="Arial"/>
                <a:ea typeface="Arial"/>
                <a:cs typeface="Arial"/>
                <a:sym typeface="Arial"/>
              </a:defRPr>
            </a:lvl8pPr>
            <a:lvl9pPr indent="0" lvl="8" mar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r Slide">
  <p:cSld name="Lasr Slide">
    <p:bg>
      <p:bgPr>
        <a:solidFill>
          <a:srgbClr val="FFFFFF"/>
        </a:solidFill>
      </p:bgPr>
    </p:bg>
    <p:spTree>
      <p:nvGrpSpPr>
        <p:cNvPr id="28" name="Shape 28"/>
        <p:cNvGrpSpPr/>
        <p:nvPr/>
      </p:nvGrpSpPr>
      <p:grpSpPr>
        <a:xfrm>
          <a:off x="0" y="0"/>
          <a:ext cx="0" cy="0"/>
          <a:chOff x="0" y="0"/>
          <a:chExt cx="0" cy="0"/>
        </a:xfrm>
      </p:grpSpPr>
      <p:sp>
        <p:nvSpPr>
          <p:cNvPr id="29" name="Google Shape;29;p56"/>
          <p:cNvSpPr txBox="1"/>
          <p:nvPr>
            <p:ph type="ctrTitle"/>
          </p:nvPr>
        </p:nvSpPr>
        <p:spPr>
          <a:xfrm>
            <a:off x="3706086" y="2604655"/>
            <a:ext cx="4918365" cy="14753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6"/>
          <p:cNvSpPr txBox="1"/>
          <p:nvPr>
            <p:ph idx="1" type="subTitle"/>
          </p:nvPr>
        </p:nvSpPr>
        <p:spPr>
          <a:xfrm>
            <a:off x="3706086" y="4128510"/>
            <a:ext cx="4918365" cy="56818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ontent #2">
    <p:bg>
      <p:bgPr>
        <a:solidFill>
          <a:srgbClr val="FFFFFF"/>
        </a:solidFill>
      </p:bgPr>
    </p:bg>
    <p:spTree>
      <p:nvGrpSpPr>
        <p:cNvPr id="31" name="Shape 31"/>
        <p:cNvGrpSpPr/>
        <p:nvPr/>
      </p:nvGrpSpPr>
      <p:grpSpPr>
        <a:xfrm>
          <a:off x="0" y="0"/>
          <a:ext cx="0" cy="0"/>
          <a:chOff x="0" y="0"/>
          <a:chExt cx="0" cy="0"/>
        </a:xfrm>
      </p:grpSpPr>
      <p:sp>
        <p:nvSpPr>
          <p:cNvPr id="32" name="Google Shape;32;p5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7"/>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5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35" name="Google Shape;35;p57"/>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solidFill>
          <a:srgbClr val="FFFFFF"/>
        </a:solidFill>
      </p:bgPr>
    </p:bg>
    <p:spTree>
      <p:nvGrpSpPr>
        <p:cNvPr id="36" name="Shape 36"/>
        <p:cNvGrpSpPr/>
        <p:nvPr/>
      </p:nvGrpSpPr>
      <p:grpSpPr>
        <a:xfrm>
          <a:off x="0" y="0"/>
          <a:ext cx="0" cy="0"/>
          <a:chOff x="0" y="0"/>
          <a:chExt cx="0" cy="0"/>
        </a:xfrm>
      </p:grpSpPr>
      <p:sp>
        <p:nvSpPr>
          <p:cNvPr id="37" name="Google Shape;37;p58"/>
          <p:cNvSpPr txBox="1"/>
          <p:nvPr>
            <p:ph idx="1" type="body"/>
          </p:nvPr>
        </p:nvSpPr>
        <p:spPr>
          <a:xfrm>
            <a:off x="5183188" y="1282556"/>
            <a:ext cx="6172200" cy="4578494"/>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8" name="Google Shape;38;p58"/>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8"/>
          <p:cNvSpPr txBox="1"/>
          <p:nvPr>
            <p:ph idx="2"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 name="Google Shape;40;p5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41" name="Google Shape;41;p58"/>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type="picTx">
  <p:cSld name="PICTURE_WITH_CAPTION_TEXT">
    <p:bg>
      <p:bgPr>
        <a:solidFill>
          <a:srgbClr val="FFFFFF"/>
        </a:solidFill>
      </p:bgPr>
    </p:bg>
    <p:spTree>
      <p:nvGrpSpPr>
        <p:cNvPr id="42" name="Shape 42"/>
        <p:cNvGrpSpPr/>
        <p:nvPr/>
      </p:nvGrpSpPr>
      <p:grpSpPr>
        <a:xfrm>
          <a:off x="0" y="0"/>
          <a:ext cx="0" cy="0"/>
          <a:chOff x="0" y="0"/>
          <a:chExt cx="0" cy="0"/>
        </a:xfrm>
      </p:grpSpPr>
      <p:sp>
        <p:nvSpPr>
          <p:cNvPr id="43" name="Google Shape;43;p59"/>
          <p:cNvSpPr txBox="1"/>
          <p:nvPr>
            <p:ph type="title"/>
          </p:nvPr>
        </p:nvSpPr>
        <p:spPr>
          <a:xfrm>
            <a:off x="450273" y="1282556"/>
            <a:ext cx="4321752" cy="5749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9"/>
          <p:cNvSpPr/>
          <p:nvPr>
            <p:ph idx="2" type="pic"/>
          </p:nvPr>
        </p:nvSpPr>
        <p:spPr>
          <a:xfrm>
            <a:off x="5183188" y="1282556"/>
            <a:ext cx="6558538" cy="4578494"/>
          </a:xfrm>
          <a:prstGeom prst="rect">
            <a:avLst/>
          </a:prstGeom>
          <a:noFill/>
          <a:ln>
            <a:noFill/>
          </a:ln>
        </p:spPr>
      </p:sp>
      <p:sp>
        <p:nvSpPr>
          <p:cNvPr id="45" name="Google Shape;45;p59"/>
          <p:cNvSpPr txBox="1"/>
          <p:nvPr>
            <p:ph idx="1" type="body"/>
          </p:nvPr>
        </p:nvSpPr>
        <p:spPr>
          <a:xfrm>
            <a:off x="450274" y="2057400"/>
            <a:ext cx="432175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 name="Google Shape;46;p5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47" name="Google Shape;47;p59"/>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5" type="blank">
  <p:cSld name="BLANK">
    <p:bg>
      <p:bgPr>
        <a:solidFill>
          <a:srgbClr val="FFFFFF"/>
        </a:solidFill>
      </p:bgPr>
    </p:bg>
    <p:spTree>
      <p:nvGrpSpPr>
        <p:cNvPr id="48" name="Shape 48"/>
        <p:cNvGrpSpPr/>
        <p:nvPr/>
      </p:nvGrpSpPr>
      <p:grpSpPr>
        <a:xfrm>
          <a:off x="0" y="0"/>
          <a:ext cx="0" cy="0"/>
          <a:chOff x="0" y="0"/>
          <a:chExt cx="0" cy="0"/>
        </a:xfrm>
      </p:grpSpPr>
      <p:sp>
        <p:nvSpPr>
          <p:cNvPr id="49" name="Google Shape;49;p6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algn="ctr">
              <a:spcBef>
                <a:spcPts val="0"/>
              </a:spcBef>
              <a:buNone/>
              <a:defRPr sz="900">
                <a:solidFill>
                  <a:schemeClr val="lt1"/>
                </a:solidFill>
                <a:latin typeface="Arial"/>
                <a:ea typeface="Arial"/>
                <a:cs typeface="Arial"/>
                <a:sym typeface="Arial"/>
              </a:defRPr>
            </a:lvl1pPr>
            <a:lvl2pPr indent="0" lvl="1" marL="0" algn="ctr">
              <a:spcBef>
                <a:spcPts val="0"/>
              </a:spcBef>
              <a:buNone/>
              <a:defRPr sz="900">
                <a:solidFill>
                  <a:schemeClr val="lt1"/>
                </a:solidFill>
                <a:latin typeface="Arial"/>
                <a:ea typeface="Arial"/>
                <a:cs typeface="Arial"/>
                <a:sym typeface="Arial"/>
              </a:defRPr>
            </a:lvl2pPr>
            <a:lvl3pPr indent="0" lvl="2" marL="0" algn="ctr">
              <a:spcBef>
                <a:spcPts val="0"/>
              </a:spcBef>
              <a:buNone/>
              <a:defRPr sz="900">
                <a:solidFill>
                  <a:schemeClr val="lt1"/>
                </a:solidFill>
                <a:latin typeface="Arial"/>
                <a:ea typeface="Arial"/>
                <a:cs typeface="Arial"/>
                <a:sym typeface="Arial"/>
              </a:defRPr>
            </a:lvl3pPr>
            <a:lvl4pPr indent="0" lvl="3" marL="0" algn="ctr">
              <a:spcBef>
                <a:spcPts val="0"/>
              </a:spcBef>
              <a:buNone/>
              <a:defRPr sz="900">
                <a:solidFill>
                  <a:schemeClr val="lt1"/>
                </a:solidFill>
                <a:latin typeface="Arial"/>
                <a:ea typeface="Arial"/>
                <a:cs typeface="Arial"/>
                <a:sym typeface="Arial"/>
              </a:defRPr>
            </a:lvl4pPr>
            <a:lvl5pPr indent="0" lvl="4" marL="0" algn="ctr">
              <a:spcBef>
                <a:spcPts val="0"/>
              </a:spcBef>
              <a:buNone/>
              <a:defRPr sz="900">
                <a:solidFill>
                  <a:schemeClr val="lt1"/>
                </a:solidFill>
                <a:latin typeface="Arial"/>
                <a:ea typeface="Arial"/>
                <a:cs typeface="Arial"/>
                <a:sym typeface="Arial"/>
              </a:defRPr>
            </a:lvl5pPr>
            <a:lvl6pPr indent="0" lvl="5" marL="0" algn="ctr">
              <a:spcBef>
                <a:spcPts val="0"/>
              </a:spcBef>
              <a:buNone/>
              <a:defRPr sz="900">
                <a:solidFill>
                  <a:schemeClr val="lt1"/>
                </a:solidFill>
                <a:latin typeface="Arial"/>
                <a:ea typeface="Arial"/>
                <a:cs typeface="Arial"/>
                <a:sym typeface="Arial"/>
              </a:defRPr>
            </a:lvl6pPr>
            <a:lvl7pPr indent="0" lvl="6" marL="0" algn="ctr">
              <a:spcBef>
                <a:spcPts val="0"/>
              </a:spcBef>
              <a:buNone/>
              <a:defRPr sz="900">
                <a:solidFill>
                  <a:schemeClr val="lt1"/>
                </a:solidFill>
                <a:latin typeface="Arial"/>
                <a:ea typeface="Arial"/>
                <a:cs typeface="Arial"/>
                <a:sym typeface="Arial"/>
              </a:defRPr>
            </a:lvl7pPr>
            <a:lvl8pPr indent="0" lvl="7" marL="0" algn="ctr">
              <a:spcBef>
                <a:spcPts val="0"/>
              </a:spcBef>
              <a:buNone/>
              <a:defRPr sz="900">
                <a:solidFill>
                  <a:schemeClr val="lt1"/>
                </a:solidFill>
                <a:latin typeface="Arial"/>
                <a:ea typeface="Arial"/>
                <a:cs typeface="Arial"/>
                <a:sym typeface="Arial"/>
              </a:defRPr>
            </a:lvl8pPr>
            <a:lvl9pPr indent="0" lvl="8" marL="0" algn="ctr">
              <a:spcBef>
                <a:spcPts val="0"/>
              </a:spcBef>
              <a:buNone/>
              <a:defRPr sz="9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50" name="Google Shape;50;p60"/>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5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lvl1pPr indent="0" lvl="0" marL="0" marR="0" rtl="0" algn="ctr">
              <a:spcBef>
                <a:spcPts val="0"/>
              </a:spcBef>
              <a:buNone/>
              <a:defRPr b="0" i="0" sz="900" u="none" cap="none" strike="noStrike">
                <a:solidFill>
                  <a:schemeClr val="lt1"/>
                </a:solidFill>
                <a:latin typeface="Arial"/>
                <a:ea typeface="Arial"/>
                <a:cs typeface="Arial"/>
                <a:sym typeface="Arial"/>
              </a:defRPr>
            </a:lvl1pPr>
            <a:lvl2pPr indent="0" lvl="1" marL="0" marR="0" rtl="0" algn="ctr">
              <a:spcBef>
                <a:spcPts val="0"/>
              </a:spcBef>
              <a:buNone/>
              <a:defRPr b="0" i="0" sz="900" u="none" cap="none" strike="noStrike">
                <a:solidFill>
                  <a:schemeClr val="lt1"/>
                </a:solidFill>
                <a:latin typeface="Arial"/>
                <a:ea typeface="Arial"/>
                <a:cs typeface="Arial"/>
                <a:sym typeface="Arial"/>
              </a:defRPr>
            </a:lvl2pPr>
            <a:lvl3pPr indent="0" lvl="2" marL="0" marR="0" rtl="0" algn="ctr">
              <a:spcBef>
                <a:spcPts val="0"/>
              </a:spcBef>
              <a:buNone/>
              <a:defRPr b="0" i="0" sz="900" u="none" cap="none" strike="noStrike">
                <a:solidFill>
                  <a:schemeClr val="lt1"/>
                </a:solidFill>
                <a:latin typeface="Arial"/>
                <a:ea typeface="Arial"/>
                <a:cs typeface="Arial"/>
                <a:sym typeface="Arial"/>
              </a:defRPr>
            </a:lvl3pPr>
            <a:lvl4pPr indent="0" lvl="3" marL="0" marR="0" rtl="0" algn="ctr">
              <a:spcBef>
                <a:spcPts val="0"/>
              </a:spcBef>
              <a:buNone/>
              <a:defRPr b="0" i="0" sz="900" u="none" cap="none" strike="noStrike">
                <a:solidFill>
                  <a:schemeClr val="lt1"/>
                </a:solidFill>
                <a:latin typeface="Arial"/>
                <a:ea typeface="Arial"/>
                <a:cs typeface="Arial"/>
                <a:sym typeface="Arial"/>
              </a:defRPr>
            </a:lvl4pPr>
            <a:lvl5pPr indent="0" lvl="4" marL="0" marR="0" rtl="0" algn="ctr">
              <a:spcBef>
                <a:spcPts val="0"/>
              </a:spcBef>
              <a:buNone/>
              <a:defRPr b="0" i="0" sz="900" u="none" cap="none" strike="noStrike">
                <a:solidFill>
                  <a:schemeClr val="lt1"/>
                </a:solidFill>
                <a:latin typeface="Arial"/>
                <a:ea typeface="Arial"/>
                <a:cs typeface="Arial"/>
                <a:sym typeface="Arial"/>
              </a:defRPr>
            </a:lvl5pPr>
            <a:lvl6pPr indent="0" lvl="5" marL="0" marR="0" rtl="0" algn="ctr">
              <a:spcBef>
                <a:spcPts val="0"/>
              </a:spcBef>
              <a:buNone/>
              <a:defRPr b="0" i="0" sz="900" u="none" cap="none" strike="noStrike">
                <a:solidFill>
                  <a:schemeClr val="lt1"/>
                </a:solidFill>
                <a:latin typeface="Arial"/>
                <a:ea typeface="Arial"/>
                <a:cs typeface="Arial"/>
                <a:sym typeface="Arial"/>
              </a:defRPr>
            </a:lvl6pPr>
            <a:lvl7pPr indent="0" lvl="6" marL="0" marR="0" rtl="0" algn="ctr">
              <a:spcBef>
                <a:spcPts val="0"/>
              </a:spcBef>
              <a:buNone/>
              <a:defRPr b="0" i="0" sz="900" u="none" cap="none" strike="noStrike">
                <a:solidFill>
                  <a:schemeClr val="lt1"/>
                </a:solidFill>
                <a:latin typeface="Arial"/>
                <a:ea typeface="Arial"/>
                <a:cs typeface="Arial"/>
                <a:sym typeface="Arial"/>
              </a:defRPr>
            </a:lvl7pPr>
            <a:lvl8pPr indent="0" lvl="7" marL="0" marR="0" rtl="0" algn="ctr">
              <a:spcBef>
                <a:spcPts val="0"/>
              </a:spcBef>
              <a:buNone/>
              <a:defRPr b="0" i="0" sz="900" u="none" cap="none" strike="noStrike">
                <a:solidFill>
                  <a:schemeClr val="lt1"/>
                </a:solidFill>
                <a:latin typeface="Arial"/>
                <a:ea typeface="Arial"/>
                <a:cs typeface="Arial"/>
                <a:sym typeface="Arial"/>
              </a:defRPr>
            </a:lvl8pPr>
            <a:lvl9pPr indent="0" lvl="8" marL="0" marR="0" rtl="0" algn="ctr">
              <a:spcBef>
                <a:spcPts val="0"/>
              </a:spcBef>
              <a:buNone/>
              <a:defRPr b="0" i="0" sz="9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ar-IQ"/>
              <a:t>‹#›</a:t>
            </a:fld>
            <a:endParaRPr/>
          </a:p>
        </p:txBody>
      </p:sp>
      <p:sp>
        <p:nvSpPr>
          <p:cNvPr id="13" name="Google Shape;13;p51"/>
          <p:cNvSpPr txBox="1"/>
          <p:nvPr>
            <p:ph idx="11" type="ftr"/>
          </p:nvPr>
        </p:nvSpPr>
        <p:spPr>
          <a:xfrm>
            <a:off x="450272" y="6438900"/>
            <a:ext cx="7703128" cy="2825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ar-IQ" sz="2400"/>
              <a:t>أدارة التدفق النقدي</a:t>
            </a:r>
            <a:endParaRPr sz="2400"/>
          </a:p>
          <a:p>
            <a:pPr indent="0" lvl="0" marL="0" rtl="0" algn="l">
              <a:lnSpc>
                <a:spcPct val="90000"/>
              </a:lnSpc>
              <a:spcBef>
                <a:spcPts val="1000"/>
              </a:spcBef>
              <a:spcAft>
                <a:spcPts val="0"/>
              </a:spcAft>
              <a:buClr>
                <a:schemeClr val="dk1"/>
              </a:buClr>
              <a:buSzPts val="2400"/>
              <a:buNone/>
            </a:pPr>
            <a:r>
              <a:t/>
            </a:r>
            <a:endParaRPr/>
          </a:p>
        </p:txBody>
      </p:sp>
      <p:sp>
        <p:nvSpPr>
          <p:cNvPr id="88" name="Google Shape;88;p1"/>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ar-IQ"/>
              <a:t>الادارة الماليـــــــــة</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انواع النفقات </a:t>
            </a:r>
            <a:endParaRPr/>
          </a:p>
        </p:txBody>
      </p:sp>
      <p:sp>
        <p:nvSpPr>
          <p:cNvPr id="158" name="Google Shape;158;p1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159" name="Google Shape;159;p12"/>
          <p:cNvPicPr preferRelativeResize="0"/>
          <p:nvPr/>
        </p:nvPicPr>
        <p:blipFill rotWithShape="1">
          <a:blip r:embed="rId3">
            <a:alphaModFix/>
          </a:blip>
          <a:srcRect b="0" l="0" r="0" t="0"/>
          <a:stretch/>
        </p:blipFill>
        <p:spPr>
          <a:xfrm>
            <a:off x="450272" y="1856075"/>
            <a:ext cx="4656959" cy="4501719"/>
          </a:xfrm>
          <a:prstGeom prst="rect">
            <a:avLst/>
          </a:prstGeom>
          <a:noFill/>
          <a:ln>
            <a:noFill/>
          </a:ln>
        </p:spPr>
      </p:pic>
      <p:sp>
        <p:nvSpPr>
          <p:cNvPr id="160" name="Google Shape;160;p12"/>
          <p:cNvSpPr txBox="1"/>
          <p:nvPr/>
        </p:nvSpPr>
        <p:spPr>
          <a:xfrm>
            <a:off x="5427676" y="1856075"/>
            <a:ext cx="6469683" cy="523220"/>
          </a:xfrm>
          <a:prstGeom prst="rect">
            <a:avLst/>
          </a:prstGeom>
          <a:noFill/>
          <a:ln>
            <a:noFill/>
          </a:ln>
        </p:spPr>
        <p:txBody>
          <a:bodyPr anchorCtr="0" anchor="t" bIns="45700" lIns="91425" spcFirstLastPara="1" rIns="91425" wrap="square" tIns="45700">
            <a:spAutoFit/>
          </a:bodyPr>
          <a:lstStyle/>
          <a:p>
            <a:pPr indent="-457200" lvl="0" marL="457200" marR="0" rtl="1" algn="r">
              <a:spcBef>
                <a:spcPts val="0"/>
              </a:spcBef>
              <a:spcAft>
                <a:spcPts val="0"/>
              </a:spcAft>
              <a:buClr>
                <a:schemeClr val="dk1"/>
              </a:buClr>
              <a:buSzPts val="2800"/>
              <a:buFont typeface="Arial"/>
              <a:buChar char="•"/>
            </a:pPr>
            <a:r>
              <a:rPr b="0" i="0" lang="ar-IQ" sz="2800" u="sng" cap="none" strike="noStrike">
                <a:solidFill>
                  <a:schemeClr val="dk1"/>
                </a:solidFill>
                <a:latin typeface="Arial"/>
                <a:ea typeface="Arial"/>
                <a:cs typeface="Arial"/>
                <a:sym typeface="Arial"/>
              </a:rPr>
              <a:t>النفقات الثابته </a:t>
            </a:r>
            <a:endParaRPr b="0" i="0" sz="2800" u="none" cap="none" strike="noStrike">
              <a:solidFill>
                <a:schemeClr val="dk1"/>
              </a:solidFill>
              <a:latin typeface="Arial"/>
              <a:ea typeface="Arial"/>
              <a:cs typeface="Arial"/>
              <a:sym typeface="Arial"/>
            </a:endParaRPr>
          </a:p>
        </p:txBody>
      </p:sp>
      <p:sp>
        <p:nvSpPr>
          <p:cNvPr id="161" name="Google Shape;161;p12"/>
          <p:cNvSpPr txBox="1"/>
          <p:nvPr/>
        </p:nvSpPr>
        <p:spPr>
          <a:xfrm>
            <a:off x="5272043" y="4199309"/>
            <a:ext cx="6469683" cy="523220"/>
          </a:xfrm>
          <a:prstGeom prst="rect">
            <a:avLst/>
          </a:prstGeom>
          <a:noFill/>
          <a:ln>
            <a:noFill/>
          </a:ln>
        </p:spPr>
        <p:txBody>
          <a:bodyPr anchorCtr="0" anchor="t" bIns="45700" lIns="91425" spcFirstLastPara="1" rIns="91425" wrap="square" tIns="45700">
            <a:spAutoFit/>
          </a:bodyPr>
          <a:lstStyle/>
          <a:p>
            <a:pPr indent="-457200" lvl="0" marL="457200" marR="0" rtl="1" algn="r">
              <a:spcBef>
                <a:spcPts val="0"/>
              </a:spcBef>
              <a:spcAft>
                <a:spcPts val="0"/>
              </a:spcAft>
              <a:buClr>
                <a:schemeClr val="dk1"/>
              </a:buClr>
              <a:buSzPts val="2800"/>
              <a:buFont typeface="Arial"/>
              <a:buChar char="•"/>
            </a:pPr>
            <a:r>
              <a:rPr b="0" i="0" lang="ar-IQ" sz="2800" u="sng" cap="none" strike="noStrike">
                <a:solidFill>
                  <a:schemeClr val="dk1"/>
                </a:solidFill>
                <a:latin typeface="Arial"/>
                <a:ea typeface="Arial"/>
                <a:cs typeface="Arial"/>
                <a:sym typeface="Arial"/>
              </a:rPr>
              <a:t>النفقات المتغيره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قائمة الدخل </a:t>
            </a:r>
            <a:endParaRPr/>
          </a:p>
        </p:txBody>
      </p:sp>
      <p:sp>
        <p:nvSpPr>
          <p:cNvPr id="167" name="Google Shape;167;p1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168" name="Google Shape;168;p13"/>
          <p:cNvPicPr preferRelativeResize="0"/>
          <p:nvPr/>
        </p:nvPicPr>
        <p:blipFill rotWithShape="1">
          <a:blip r:embed="rId3">
            <a:alphaModFix/>
          </a:blip>
          <a:srcRect b="0" l="0" r="0" t="0"/>
          <a:stretch/>
        </p:blipFill>
        <p:spPr>
          <a:xfrm>
            <a:off x="450272" y="1856075"/>
            <a:ext cx="4656959" cy="4501719"/>
          </a:xfrm>
          <a:prstGeom prst="rect">
            <a:avLst/>
          </a:prstGeom>
          <a:noFill/>
          <a:ln>
            <a:noFill/>
          </a:ln>
        </p:spPr>
      </p:pic>
      <p:sp>
        <p:nvSpPr>
          <p:cNvPr id="169" name="Google Shape;169;p13"/>
          <p:cNvSpPr txBox="1"/>
          <p:nvPr/>
        </p:nvSpPr>
        <p:spPr>
          <a:xfrm>
            <a:off x="5427676" y="1856075"/>
            <a:ext cx="6469683" cy="2246769"/>
          </a:xfrm>
          <a:prstGeom prst="rect">
            <a:avLst/>
          </a:prstGeom>
          <a:noFill/>
          <a:ln>
            <a:noFill/>
          </a:ln>
        </p:spPr>
        <p:txBody>
          <a:bodyPr anchorCtr="0" anchor="t" bIns="45700" lIns="91425" spcFirstLastPara="1" rIns="91425" wrap="square" tIns="45700">
            <a:spAutoFit/>
          </a:bodyPr>
          <a:lstStyle/>
          <a:p>
            <a:pPr indent="-457200" lvl="0" marL="457200" marR="0" rtl="1" algn="r">
              <a:spcBef>
                <a:spcPts val="0"/>
              </a:spcBef>
              <a:spcAft>
                <a:spcPts val="0"/>
              </a:spcAft>
              <a:buClr>
                <a:schemeClr val="dk1"/>
              </a:buClr>
              <a:buSzPts val="2800"/>
              <a:buFont typeface="Arial"/>
              <a:buChar char="•"/>
            </a:pPr>
            <a:r>
              <a:rPr b="0" i="0" lang="ar-IQ" sz="2800" u="sng" cap="none" strike="noStrike">
                <a:solidFill>
                  <a:schemeClr val="dk1"/>
                </a:solidFill>
                <a:latin typeface="Arial"/>
                <a:ea typeface="Arial"/>
                <a:cs typeface="Arial"/>
                <a:sym typeface="Arial"/>
              </a:rPr>
              <a:t>النفقات الثابته </a:t>
            </a:r>
            <a:r>
              <a:rPr b="0" i="0" lang="ar-IQ" sz="2800" u="none" cap="none" strike="noStrike">
                <a:solidFill>
                  <a:schemeClr val="dk1"/>
                </a:solidFill>
                <a:latin typeface="Arial"/>
                <a:ea typeface="Arial"/>
                <a:cs typeface="Arial"/>
                <a:sym typeface="Arial"/>
              </a:rPr>
              <a:t>: تعتمد التكاليف على الوقت وليس على الكمية التي تنتجها الشركة أو تبيعها. تظل هذه التكاليف ثابتة بغض النظر عن حجم السلع أو الخدمات المنتجة (الرواتب ، الايجارات ، التأمين، رسوم الاشتراكات....الخ)</a:t>
            </a:r>
            <a:endParaRPr/>
          </a:p>
        </p:txBody>
      </p:sp>
      <p:sp>
        <p:nvSpPr>
          <p:cNvPr id="170" name="Google Shape;170;p13"/>
          <p:cNvSpPr txBox="1"/>
          <p:nvPr/>
        </p:nvSpPr>
        <p:spPr>
          <a:xfrm>
            <a:off x="5272043" y="4199309"/>
            <a:ext cx="6469683" cy="138499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800" u="sng" cap="none" strike="noStrike">
                <a:solidFill>
                  <a:schemeClr val="dk1"/>
                </a:solidFill>
                <a:latin typeface="Arial"/>
                <a:ea typeface="Arial"/>
                <a:cs typeface="Arial"/>
                <a:sym typeface="Arial"/>
              </a:rPr>
              <a:t>النفقات المتغيره :</a:t>
            </a:r>
            <a:r>
              <a:rPr b="0" i="0" lang="ar-IQ" sz="2800" u="none" cap="none" strike="noStrike">
                <a:solidFill>
                  <a:schemeClr val="dk1"/>
                </a:solidFill>
                <a:latin typeface="Arial"/>
                <a:ea typeface="Arial"/>
                <a:cs typeface="Arial"/>
                <a:sym typeface="Arial"/>
              </a:rPr>
              <a:t> تعتمد هذه التكاليف على أساس حجم السلع أو الخدمات المنتجة ( اجور الشحن ، عمال التفريغ ، اجور المواد الاوليه ... الخ )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قائمة الدخل </a:t>
            </a:r>
            <a:endParaRPr/>
          </a:p>
        </p:txBody>
      </p:sp>
      <p:sp>
        <p:nvSpPr>
          <p:cNvPr id="176" name="Google Shape;176;p1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graphicFrame>
        <p:nvGraphicFramePr>
          <p:cNvPr id="177" name="Google Shape;177;p14"/>
          <p:cNvGraphicFramePr/>
          <p:nvPr/>
        </p:nvGraphicFramePr>
        <p:xfrm>
          <a:off x="847725" y="1427702"/>
          <a:ext cx="3000000" cy="3000000"/>
        </p:xfrm>
        <a:graphic>
          <a:graphicData uri="http://schemas.openxmlformats.org/drawingml/2006/table">
            <a:tbl>
              <a:tblPr>
                <a:noFill/>
                <a:tableStyleId>{6CB7AC4B-422B-4BAE-BEA2-FD957F8F9C4E}</a:tableStyleId>
              </a:tblPr>
              <a:tblGrid>
                <a:gridCol w="2923925"/>
                <a:gridCol w="2958725"/>
              </a:tblGrid>
              <a:tr h="468450">
                <a:tc>
                  <a:txBody>
                    <a:bodyPr/>
                    <a:lstStyle/>
                    <a:p>
                      <a:pPr indent="0" lvl="0" marL="0" marR="0" rtl="0" algn="r">
                        <a:spcBef>
                          <a:spcPts val="0"/>
                        </a:spcBef>
                        <a:spcAft>
                          <a:spcPts val="0"/>
                        </a:spcAft>
                        <a:buNone/>
                      </a:pPr>
                      <a:r>
                        <a:rPr lang="ar-IQ" sz="3200" u="none" cap="none" strike="noStrike"/>
                        <a:t>155,000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المبيعات </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26,000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تكلفة البضاعة</a:t>
                      </a:r>
                      <a:endParaRPr b="0" i="0" sz="3200" u="none" cap="none" strike="noStrike">
                        <a:latin typeface="Arial"/>
                        <a:ea typeface="Arial"/>
                        <a:cs typeface="Arial"/>
                        <a:sym typeface="Arial"/>
                      </a:endParaRPr>
                    </a:p>
                  </a:txBody>
                  <a:tcPr marT="0" marB="0" marR="0" marL="0" anchor="b"/>
                </a:tc>
              </a:tr>
              <a:tr h="416350">
                <a:tc>
                  <a:txBody>
                    <a:bodyPr/>
                    <a:lstStyle/>
                    <a:p>
                      <a:pPr indent="0" lvl="0" marL="0" marR="0" rtl="0" algn="r">
                        <a:spcBef>
                          <a:spcPts val="0"/>
                        </a:spcBef>
                        <a:spcAft>
                          <a:spcPts val="0"/>
                        </a:spcAft>
                        <a:buNone/>
                      </a:pPr>
                      <a:r>
                        <a:rPr lang="ar-IQ" sz="3200" u="none" cap="none" strike="noStrike"/>
                        <a:t>1,500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مصاريف الاعلانات </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12,400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الايجار</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25,000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رواتب</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1,200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كهرباء</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3,600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نثرية</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3,000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نقل</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750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تسجيل الرخصة </a:t>
                      </a:r>
                      <a:endParaRPr b="0" i="0" sz="3200" u="none" cap="none" strike="noStrike">
                        <a:latin typeface="Arial"/>
                        <a:ea typeface="Arial"/>
                        <a:cs typeface="Arial"/>
                        <a:sym typeface="Arial"/>
                      </a:endParaRPr>
                    </a:p>
                  </a:txBody>
                  <a:tcPr marT="0" marB="0" marR="0" marL="0" anchor="b"/>
                </a:tc>
              </a:tr>
              <a:tr h="468450">
                <a:tc>
                  <a:txBody>
                    <a:bodyPr/>
                    <a:lstStyle/>
                    <a:p>
                      <a:pPr indent="0" lvl="0" marL="0" marR="0" rtl="0" algn="r">
                        <a:spcBef>
                          <a:spcPts val="0"/>
                        </a:spcBef>
                        <a:spcAft>
                          <a:spcPts val="0"/>
                        </a:spcAft>
                        <a:buNone/>
                      </a:pPr>
                      <a:r>
                        <a:rPr lang="ar-IQ" sz="3200" u="none" cap="none" strike="noStrike"/>
                        <a:t>5,000 </a:t>
                      </a:r>
                      <a:endParaRPr b="0" i="0" sz="3200" u="none" cap="none" strike="noStrike">
                        <a:latin typeface="Arial"/>
                        <a:ea typeface="Arial"/>
                        <a:cs typeface="Arial"/>
                        <a:sym typeface="Arial"/>
                      </a:endParaRPr>
                    </a:p>
                  </a:txBody>
                  <a:tcPr marT="0" marB="0" marR="0" marL="0" anchor="b"/>
                </a:tc>
                <a:tc>
                  <a:txBody>
                    <a:bodyPr/>
                    <a:lstStyle/>
                    <a:p>
                      <a:pPr indent="0" lvl="0" marL="0" marR="0" rtl="1" algn="r">
                        <a:spcBef>
                          <a:spcPts val="0"/>
                        </a:spcBef>
                        <a:spcAft>
                          <a:spcPts val="0"/>
                        </a:spcAft>
                        <a:buNone/>
                      </a:pPr>
                      <a:r>
                        <a:rPr lang="ar-IQ" sz="3200" u="none" cap="none" strike="noStrike"/>
                        <a:t>الصيانة </a:t>
                      </a:r>
                      <a:endParaRPr b="0" i="0" sz="3200" u="none" cap="none" strike="noStrike">
                        <a:latin typeface="Arial"/>
                        <a:ea typeface="Arial"/>
                        <a:cs typeface="Arial"/>
                        <a:sym typeface="Arial"/>
                      </a:endParaRPr>
                    </a:p>
                  </a:txBody>
                  <a:tcPr marT="0" marB="0" marR="0" marL="0" anchor="b"/>
                </a:tc>
              </a:tr>
            </a:tbl>
          </a:graphicData>
        </a:graphic>
      </p:graphicFrame>
      <p:sp>
        <p:nvSpPr>
          <p:cNvPr id="178" name="Google Shape;178;p14"/>
          <p:cNvSpPr txBox="1"/>
          <p:nvPr/>
        </p:nvSpPr>
        <p:spPr>
          <a:xfrm>
            <a:off x="7286626" y="1930885"/>
            <a:ext cx="4359941"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يرجى احتساب قائمة الدخل لشركة ABC  المحدودة لغاية يوم 31-12-2023 وحسب المعلومات التاليه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ar-IQ" sz="2400"/>
              <a:t>Balance Sheet</a:t>
            </a:r>
            <a:endParaRPr/>
          </a:p>
          <a:p>
            <a:pPr indent="0" lvl="0" marL="0" rtl="0" algn="l">
              <a:lnSpc>
                <a:spcPct val="90000"/>
              </a:lnSpc>
              <a:spcBef>
                <a:spcPts val="1000"/>
              </a:spcBef>
              <a:spcAft>
                <a:spcPts val="0"/>
              </a:spcAft>
              <a:buClr>
                <a:schemeClr val="dk1"/>
              </a:buClr>
              <a:buSzPts val="2400"/>
              <a:buNone/>
            </a:pPr>
            <a:r>
              <a:t/>
            </a:r>
            <a:endParaRPr/>
          </a:p>
        </p:txBody>
      </p:sp>
      <p:sp>
        <p:nvSpPr>
          <p:cNvPr id="184" name="Google Shape;184;p15"/>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ar-IQ"/>
              <a:t>الميزانية</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 Balance Sheetالميزانيــــــة </a:t>
            </a:r>
            <a:endParaRPr/>
          </a:p>
        </p:txBody>
      </p:sp>
      <p:sp>
        <p:nvSpPr>
          <p:cNvPr id="190" name="Google Shape;190;p1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91" name="Google Shape;191;p16"/>
          <p:cNvSpPr txBox="1"/>
          <p:nvPr/>
        </p:nvSpPr>
        <p:spPr>
          <a:xfrm>
            <a:off x="790576" y="1856075"/>
            <a:ext cx="11106784" cy="2630144"/>
          </a:xfrm>
          <a:prstGeom prst="rect">
            <a:avLst/>
          </a:prstGeom>
          <a:no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الميزانية العمومية للمؤسسات الصغيرة والمتوسطة الحجم MSME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هي بيان مالي يوفر لمحة سريعة عن الوضع المالي للشركة في وقت محدد. وهو أحد التقارير المالية الرئيسية المستخدمة لتقييم الصحة المالية والاستقرار المالي للمشروعات متناهية الصغر والصغيرة والمتوسطة. تشتمل الميزانية العمومية النموذجية للمشروعات متناهية الصغر والصغيرة والمتوسطة على المكونات التالية</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ماذا تتكون الميزانية من ؟ </a:t>
            </a:r>
            <a:endParaRPr/>
          </a:p>
        </p:txBody>
      </p:sp>
      <p:sp>
        <p:nvSpPr>
          <p:cNvPr id="197" name="Google Shape;197;p1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98" name="Google Shape;198;p17"/>
          <p:cNvSpPr txBox="1"/>
          <p:nvPr/>
        </p:nvSpPr>
        <p:spPr>
          <a:xfrm>
            <a:off x="790576" y="1856075"/>
            <a:ext cx="11106784" cy="3664273"/>
          </a:xfrm>
          <a:prstGeom prst="rect">
            <a:avLst/>
          </a:prstGeom>
          <a:no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Clr>
                <a:schemeClr val="dk1"/>
              </a:buClr>
              <a:buSzPts val="2800"/>
              <a:buFont typeface="Arial"/>
              <a:buNone/>
            </a:pPr>
            <a:r>
              <a:rPr b="1" i="0" lang="ar-IQ" sz="2800" u="sng" cap="none" strike="noStrike">
                <a:solidFill>
                  <a:schemeClr val="dk1"/>
                </a:solidFill>
                <a:latin typeface="Arial"/>
                <a:ea typeface="Arial"/>
                <a:cs typeface="Arial"/>
                <a:sym typeface="Arial"/>
              </a:rPr>
              <a:t>الاصول </a:t>
            </a:r>
            <a:r>
              <a:rPr b="0" i="0" lang="ar-IQ" sz="2800" u="none" cap="none" strike="noStrike">
                <a:solidFill>
                  <a:schemeClr val="dk1"/>
                </a:solidFill>
                <a:latin typeface="Arial"/>
                <a:ea typeface="Arial"/>
                <a:cs typeface="Arial"/>
                <a:sym typeface="Arial"/>
              </a:rPr>
              <a:t>:</a:t>
            </a:r>
            <a:endParaRPr/>
          </a:p>
          <a:p>
            <a:pPr indent="0" lvl="0" marL="0" marR="0" rtl="1" algn="r">
              <a:lnSpc>
                <a:spcPct val="120000"/>
              </a:lnSpc>
              <a:spcBef>
                <a:spcPts val="0"/>
              </a:spcBef>
              <a:spcAft>
                <a:spcPts val="0"/>
              </a:spcAft>
              <a:buNone/>
            </a:pPr>
            <a:r>
              <a:rPr b="0" i="0" lang="ar-IQ" sz="2800" u="none" cap="none" strike="noStrike">
                <a:solidFill>
                  <a:schemeClr val="dk1"/>
                </a:solidFill>
                <a:latin typeface="Arial"/>
                <a:ea typeface="Arial"/>
                <a:cs typeface="Arial"/>
                <a:sym typeface="Arial"/>
              </a:rPr>
              <a:t> الثابتة : الابنية و المعدات والاراضي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None/>
            </a:pPr>
            <a:r>
              <a:rPr b="0" i="0" lang="ar-IQ" sz="2800" u="none" cap="none" strike="noStrike">
                <a:solidFill>
                  <a:schemeClr val="dk1"/>
                </a:solidFill>
                <a:latin typeface="Arial"/>
                <a:ea typeface="Arial"/>
                <a:cs typeface="Arial"/>
                <a:sym typeface="Arial"/>
              </a:rPr>
              <a:t>الجارية او المتداولة : النقد ، المخزون ، المستحقات المدفوعه مقدما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Clr>
                <a:schemeClr val="dk1"/>
              </a:buClr>
              <a:buSzPts val="2800"/>
              <a:buFont typeface="Arial"/>
              <a:buNone/>
            </a:pPr>
            <a:r>
              <a:rPr b="1" i="0" lang="ar-IQ" sz="2800" u="sng" cap="none" strike="noStrike">
                <a:solidFill>
                  <a:schemeClr val="dk1"/>
                </a:solidFill>
                <a:latin typeface="Arial"/>
                <a:ea typeface="Arial"/>
                <a:cs typeface="Arial"/>
                <a:sym typeface="Arial"/>
              </a:rPr>
              <a:t>المستحقات او الالتزامات </a:t>
            </a:r>
            <a:endParaRPr b="1" i="0" sz="2800" u="sng"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None/>
            </a:pPr>
            <a:r>
              <a:rPr b="0" i="0" lang="ar-IQ" sz="2800" u="none" cap="none" strike="noStrike">
                <a:solidFill>
                  <a:schemeClr val="dk1"/>
                </a:solidFill>
                <a:latin typeface="Arial"/>
                <a:ea typeface="Arial"/>
                <a:cs typeface="Arial"/>
                <a:sym typeface="Arial"/>
              </a:rPr>
              <a:t>طويلة الامد : القروض طوية الامد لمدة تزيد عن سنة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None/>
            </a:pPr>
            <a:r>
              <a:rPr b="0" i="0" lang="ar-IQ" sz="2800" u="none" cap="none" strike="noStrike">
                <a:solidFill>
                  <a:schemeClr val="dk1"/>
                </a:solidFill>
                <a:latin typeface="Arial"/>
                <a:ea typeface="Arial"/>
                <a:cs typeface="Arial"/>
                <a:sym typeface="Arial"/>
              </a:rPr>
              <a:t>الجارية / قصيرة الامد : القروض قصيرة الامد ، الديون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رأس المال = الاصول – المستحقات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ما فائدة  Balance Sheetالميزانيــــــة </a:t>
            </a:r>
            <a:endParaRPr/>
          </a:p>
        </p:txBody>
      </p:sp>
      <p:sp>
        <p:nvSpPr>
          <p:cNvPr id="204" name="Google Shape;204;p1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05" name="Google Shape;205;p18"/>
          <p:cNvSpPr txBox="1"/>
          <p:nvPr/>
        </p:nvSpPr>
        <p:spPr>
          <a:xfrm>
            <a:off x="790576" y="1856075"/>
            <a:ext cx="11106784" cy="2334678"/>
          </a:xfrm>
          <a:prstGeom prst="rect">
            <a:avLst/>
          </a:prstGeom>
          <a:no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 تسمح لك الميزانية بمعرفة أداء الشركة ماليا وإذا كان لديها الأموال الكافية للاستثمار في عملياتها.</a:t>
            </a:r>
            <a:endParaRPr/>
          </a:p>
          <a:p>
            <a:pPr indent="0" lvl="0" marL="0" marR="0" rtl="1" algn="just">
              <a:lnSpc>
                <a:spcPct val="120000"/>
              </a:lnSpc>
              <a:spcBef>
                <a:spcPts val="0"/>
              </a:spcBef>
              <a:spcAft>
                <a:spcPts val="0"/>
              </a:spcAft>
              <a:buClr>
                <a:schemeClr val="dk1"/>
              </a:buClr>
              <a:buSzPts val="4000"/>
              <a:buFont typeface="Arial"/>
              <a:buNone/>
            </a:pPr>
            <a:r>
              <a:rPr b="0" i="0" lang="ar-IQ" sz="4000" u="none" cap="none" strike="noStrike">
                <a:solidFill>
                  <a:schemeClr val="dk1"/>
                </a:solidFill>
                <a:latin typeface="Arial"/>
                <a:ea typeface="Arial"/>
                <a:cs typeface="Arial"/>
                <a:sym typeface="Arial"/>
              </a:rPr>
              <a:t>- </a:t>
            </a:r>
            <a:r>
              <a:rPr b="0" i="0" lang="ar-IQ" sz="2800" u="none" cap="none" strike="noStrike">
                <a:solidFill>
                  <a:schemeClr val="dk1"/>
                </a:solidFill>
                <a:latin typeface="Arial"/>
                <a:ea typeface="Arial"/>
                <a:cs typeface="Arial"/>
                <a:sym typeface="Arial"/>
              </a:rPr>
              <a:t>يصنف الأصول والالتزامات الخاصة بك على المدى القصير والطويل. </a:t>
            </a:r>
            <a:endParaRPr/>
          </a:p>
          <a:p>
            <a:pPr indent="0" lvl="0" marL="0" marR="0" rtl="1" algn="just">
              <a:lnSpc>
                <a:spcPct val="12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 الالتزامات التي يتعين عليك الوفاء بها خلال العام المقبل.</a:t>
            </a:r>
            <a:endParaRPr b="0" i="0" sz="4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كيف تعمل الميزانيــــــــــــــــة العامـــــــــــــــــــــــة</a:t>
            </a:r>
            <a:endParaRPr/>
          </a:p>
        </p:txBody>
      </p:sp>
      <p:sp>
        <p:nvSpPr>
          <p:cNvPr id="211" name="Google Shape;211;p1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12" name="Google Shape;212;p19"/>
          <p:cNvSpPr txBox="1"/>
          <p:nvPr/>
        </p:nvSpPr>
        <p:spPr>
          <a:xfrm>
            <a:off x="790576" y="1856075"/>
            <a:ext cx="11106784" cy="3147208"/>
          </a:xfrm>
          <a:prstGeom prst="rect">
            <a:avLst/>
          </a:prstGeom>
          <a:no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None/>
            </a:pPr>
            <a:r>
              <a:rPr b="0" i="0" lang="ar-IQ" sz="2800" u="none" cap="none" strike="noStrike">
                <a:solidFill>
                  <a:srgbClr val="18303F"/>
                </a:solidFill>
                <a:latin typeface="Arial"/>
                <a:ea typeface="Arial"/>
                <a:cs typeface="Arial"/>
                <a:sym typeface="Arial"/>
              </a:rPr>
              <a:t>عند النظر إلى ميزانية الشركة يجب أن يساوي </a:t>
            </a:r>
            <a:r>
              <a:rPr b="1" i="0" lang="ar-IQ" sz="2800" u="none" cap="none" strike="noStrike">
                <a:solidFill>
                  <a:srgbClr val="18303F"/>
                </a:solidFill>
                <a:latin typeface="Arial"/>
                <a:ea typeface="Arial"/>
                <a:cs typeface="Arial"/>
                <a:sym typeface="Arial"/>
              </a:rPr>
              <a:t>مجموع</a:t>
            </a:r>
            <a:r>
              <a:rPr b="0" i="0" lang="ar-IQ" sz="2800" u="none" cap="none" strike="noStrike">
                <a:solidFill>
                  <a:srgbClr val="18303F"/>
                </a:solidFill>
                <a:latin typeface="Arial"/>
                <a:ea typeface="Arial"/>
                <a:cs typeface="Arial"/>
                <a:sym typeface="Arial"/>
              </a:rPr>
              <a:t> </a:t>
            </a:r>
            <a:r>
              <a:rPr b="1" i="0" lang="ar-IQ" sz="2800" u="none" cap="none" strike="noStrike">
                <a:solidFill>
                  <a:srgbClr val="18303F"/>
                </a:solidFill>
                <a:latin typeface="Arial"/>
                <a:ea typeface="Arial"/>
                <a:cs typeface="Arial"/>
                <a:sym typeface="Arial"/>
              </a:rPr>
              <a:t>الاصول</a:t>
            </a:r>
            <a:r>
              <a:rPr b="0" i="0" lang="ar-IQ" sz="2800" u="none" cap="none" strike="noStrike">
                <a:solidFill>
                  <a:srgbClr val="18303F"/>
                </a:solidFill>
                <a:latin typeface="Arial"/>
                <a:ea typeface="Arial"/>
                <a:cs typeface="Arial"/>
                <a:sym typeface="Arial"/>
              </a:rPr>
              <a:t>  دائمًا </a:t>
            </a:r>
            <a:r>
              <a:rPr b="1" i="0" lang="ar-IQ" sz="2800" u="none" cap="none" strike="noStrike">
                <a:solidFill>
                  <a:srgbClr val="18303F"/>
                </a:solidFill>
                <a:latin typeface="Arial"/>
                <a:ea typeface="Arial"/>
                <a:cs typeface="Arial"/>
                <a:sym typeface="Arial"/>
              </a:rPr>
              <a:t>إجمالي الالتزامات </a:t>
            </a:r>
            <a:r>
              <a:rPr b="0" i="0" lang="ar-IQ" sz="2800" u="none" cap="none" strike="noStrike">
                <a:solidFill>
                  <a:srgbClr val="18303F"/>
                </a:solidFill>
                <a:latin typeface="Arial"/>
                <a:ea typeface="Arial"/>
                <a:cs typeface="Arial"/>
                <a:sym typeface="Arial"/>
              </a:rPr>
              <a:t>بالإضافة إلى حقوق المساهمين </a:t>
            </a:r>
            <a:r>
              <a:rPr b="1" i="0" lang="ar-IQ" sz="2800" u="none" cap="none" strike="noStrike">
                <a:solidFill>
                  <a:srgbClr val="18303F"/>
                </a:solidFill>
                <a:latin typeface="Arial"/>
                <a:ea typeface="Arial"/>
                <a:cs typeface="Arial"/>
                <a:sym typeface="Arial"/>
              </a:rPr>
              <a:t>(رأس ألمال)</a:t>
            </a:r>
            <a:r>
              <a:rPr b="0" i="0" lang="ar-IQ" sz="2800" u="none" cap="none" strike="noStrike">
                <a:solidFill>
                  <a:srgbClr val="18303F"/>
                </a:solidFill>
                <a:latin typeface="Arial"/>
                <a:ea typeface="Arial"/>
                <a:cs typeface="Arial"/>
                <a:sym typeface="Arial"/>
              </a:rPr>
              <a:t> .</a:t>
            </a:r>
            <a:endParaRPr/>
          </a:p>
          <a:p>
            <a:pPr indent="0" lvl="0" marL="0" marR="0" rtl="1" algn="r">
              <a:lnSpc>
                <a:spcPct val="120000"/>
              </a:lnSpc>
              <a:spcBef>
                <a:spcPts val="0"/>
              </a:spcBef>
              <a:spcAft>
                <a:spcPts val="0"/>
              </a:spcAft>
              <a:buNone/>
            </a:pPr>
            <a:r>
              <a:t/>
            </a:r>
            <a:endParaRPr b="0" i="0" sz="2800" u="none" cap="none" strike="noStrike">
              <a:solidFill>
                <a:srgbClr val="18303F"/>
              </a:solidFill>
              <a:latin typeface="Arial"/>
              <a:ea typeface="Arial"/>
              <a:cs typeface="Arial"/>
              <a:sym typeface="Arial"/>
            </a:endParaRPr>
          </a:p>
          <a:p>
            <a:pPr indent="0" lvl="0" marL="0" marR="0" rtl="1" algn="r">
              <a:lnSpc>
                <a:spcPct val="120000"/>
              </a:lnSpc>
              <a:spcBef>
                <a:spcPts val="0"/>
              </a:spcBef>
              <a:spcAft>
                <a:spcPts val="0"/>
              </a:spcAft>
              <a:buNone/>
            </a:pPr>
            <a:r>
              <a:t/>
            </a:r>
            <a:endParaRPr b="0" i="0" sz="2800" u="none" cap="none" strike="noStrike">
              <a:solidFill>
                <a:srgbClr val="18303F"/>
              </a:solidFill>
              <a:latin typeface="Arial"/>
              <a:ea typeface="Arial"/>
              <a:cs typeface="Arial"/>
              <a:sym typeface="Arial"/>
            </a:endParaRPr>
          </a:p>
          <a:p>
            <a:pPr indent="0" lvl="0" marL="0" marR="0" rtl="1" algn="r">
              <a:lnSpc>
                <a:spcPct val="120000"/>
              </a:lnSpc>
              <a:spcBef>
                <a:spcPts val="0"/>
              </a:spcBef>
              <a:spcAft>
                <a:spcPts val="0"/>
              </a:spcAft>
              <a:buNone/>
            </a:pPr>
            <a:r>
              <a:t/>
            </a:r>
            <a:endParaRPr b="0" i="0" sz="2800" u="none" cap="none" strike="noStrike">
              <a:solidFill>
                <a:schemeClr val="dk1"/>
              </a:solidFill>
              <a:latin typeface="Arial"/>
              <a:ea typeface="Arial"/>
              <a:cs typeface="Arial"/>
              <a:sym typeface="Arial"/>
            </a:endParaRPr>
          </a:p>
          <a:p>
            <a:pPr indent="0" lvl="0" marL="0" marR="0" rtl="1" algn="r">
              <a:lnSpc>
                <a:spcPct val="12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213" name="Google Shape;213;p19"/>
          <p:cNvPicPr preferRelativeResize="0"/>
          <p:nvPr/>
        </p:nvPicPr>
        <p:blipFill rotWithShape="1">
          <a:blip r:embed="rId3">
            <a:alphaModFix/>
          </a:blip>
          <a:srcRect b="0" l="0" r="0" t="0"/>
          <a:stretch/>
        </p:blipFill>
        <p:spPr>
          <a:xfrm>
            <a:off x="626420" y="3428999"/>
            <a:ext cx="10874886" cy="19484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الميزانيـــــــــــية العامـــــــــــــــــــــــة</a:t>
            </a:r>
            <a:endParaRPr/>
          </a:p>
        </p:txBody>
      </p:sp>
      <p:sp>
        <p:nvSpPr>
          <p:cNvPr id="219" name="Google Shape;219;p2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20" name="Google Shape;220;p20"/>
          <p:cNvSpPr txBox="1"/>
          <p:nvPr/>
        </p:nvSpPr>
        <p:spPr>
          <a:xfrm>
            <a:off x="5067300" y="1856075"/>
            <a:ext cx="6830060" cy="397031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في الميزانية العامة على اليمين، يمكننا أن ترى أن الأصول موجودة في أعلى الميزانية العمومية وتنقسم إلى أصول متداولة وثابتة (وتسمى أيضًا الأصول طويلة الأجل (</a:t>
            </a:r>
            <a:endParaRPr/>
          </a:p>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يتم إدراج كلا النوعين من الأصول بترتيب تنازلي بدءًا من تلك التي يمكن تحويلها بسهولة إلى نقد.</a:t>
            </a:r>
            <a:endParaRPr/>
          </a:p>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وينطبق نفس المنطق على أقسام المستحقات او الالتزامات وحقوق المساهمين، حيث تظهر العناصر الأكثر سيولة أولا. يتيح لنا عرض عامين في الميزانية العمومية تتبع التغييرات من فترة تقرير إلى أخرى.</a:t>
            </a:r>
            <a:endParaRPr/>
          </a:p>
        </p:txBody>
      </p:sp>
      <p:pic>
        <p:nvPicPr>
          <p:cNvPr id="221" name="Google Shape;221;p20"/>
          <p:cNvPicPr preferRelativeResize="0"/>
          <p:nvPr/>
        </p:nvPicPr>
        <p:blipFill rotWithShape="1">
          <a:blip r:embed="rId3">
            <a:alphaModFix/>
          </a:blip>
          <a:srcRect b="0" l="0" r="0" t="0"/>
          <a:stretch/>
        </p:blipFill>
        <p:spPr>
          <a:xfrm>
            <a:off x="89895" y="1736912"/>
            <a:ext cx="4977405" cy="46409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نسب ومعادلات الميزانية العامة</a:t>
            </a:r>
            <a:endParaRPr/>
          </a:p>
        </p:txBody>
      </p:sp>
      <p:sp>
        <p:nvSpPr>
          <p:cNvPr id="227" name="Google Shape;227;p2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28" name="Google Shape;228;p21"/>
          <p:cNvSpPr txBox="1"/>
          <p:nvPr/>
        </p:nvSpPr>
        <p:spPr>
          <a:xfrm>
            <a:off x="157558" y="1856075"/>
            <a:ext cx="11739802" cy="3194721"/>
          </a:xfrm>
          <a:prstGeom prst="rect">
            <a:avLst/>
          </a:prstGeom>
          <a:noFill/>
          <a:ln>
            <a:noFill/>
          </a:ln>
        </p:spPr>
        <p:txBody>
          <a:bodyPr anchorCtr="0" anchor="t" bIns="45700" lIns="91425" spcFirstLastPara="1" rIns="91425" wrap="square" tIns="45700">
            <a:spAutoFit/>
          </a:bodyPr>
          <a:lstStyle/>
          <a:p>
            <a:pPr indent="0" lvl="0" marL="0" marR="0" rtl="1" algn="r">
              <a:lnSpc>
                <a:spcPct val="120000"/>
              </a:lnSpc>
              <a:spcBef>
                <a:spcPts val="0"/>
              </a:spcBef>
              <a:spcAft>
                <a:spcPts val="0"/>
              </a:spcAft>
              <a:buClr>
                <a:schemeClr val="dk1"/>
              </a:buClr>
              <a:buSzPts val="2800"/>
              <a:buFont typeface="Arial"/>
              <a:buNone/>
            </a:pPr>
            <a:r>
              <a:rPr b="1" i="0" lang="ar-IQ" sz="2800" u="sng" cap="none" strike="noStrike">
                <a:solidFill>
                  <a:schemeClr val="dk1"/>
                </a:solidFill>
                <a:latin typeface="Arial"/>
                <a:ea typeface="Arial"/>
                <a:cs typeface="Arial"/>
                <a:sym typeface="Arial"/>
              </a:rPr>
              <a:t>النسبة الحاليــــــــــــــــة     Current Ratio </a:t>
            </a:r>
            <a:endParaRPr b="0" i="0" sz="2800" u="none" cap="none" strike="noStrike">
              <a:solidFill>
                <a:schemeClr val="dk1"/>
              </a:solidFill>
              <a:latin typeface="Arial"/>
              <a:ea typeface="Arial"/>
              <a:cs typeface="Arial"/>
              <a:sym typeface="Arial"/>
            </a:endParaRPr>
          </a:p>
          <a:p>
            <a:pPr indent="0" lvl="0" marL="0" marR="0" rtl="1" algn="r">
              <a:spcBef>
                <a:spcPts val="0"/>
              </a:spcBef>
              <a:spcAft>
                <a:spcPts val="0"/>
              </a:spcAft>
              <a:buClr>
                <a:srgbClr val="18303F"/>
              </a:buClr>
              <a:buSzPts val="2800"/>
              <a:buFont typeface="Arial"/>
              <a:buNone/>
            </a:pPr>
            <a:r>
              <a:rPr b="0" i="0" lang="ar-IQ" sz="2800" u="none" cap="none" strike="noStrike">
                <a:solidFill>
                  <a:srgbClr val="18303F"/>
                </a:solidFill>
                <a:latin typeface="Arial"/>
                <a:ea typeface="Arial"/>
                <a:cs typeface="Arial"/>
                <a:sym typeface="Arial"/>
              </a:rPr>
              <a:t>يقيس قدرة شركتك على سداد التزاماتها المتداولة بأصولها المتداولة. سيقوم المستثمرون أيضًا بحساب هذه النسبة قبل الاستثمار في عملك.</a:t>
            </a:r>
            <a:endParaRPr/>
          </a:p>
          <a:p>
            <a:pPr indent="0" lvl="0" marL="0" marR="0" rtl="1" algn="r">
              <a:spcBef>
                <a:spcPts val="0"/>
              </a:spcBef>
              <a:spcAft>
                <a:spcPts val="0"/>
              </a:spcAft>
              <a:buClr>
                <a:srgbClr val="18303F"/>
              </a:buClr>
              <a:buSzPts val="2800"/>
              <a:buFont typeface="Arial"/>
              <a:buNone/>
            </a:pPr>
            <a:r>
              <a:rPr b="0" i="0" lang="ar-IQ" sz="2800" u="none" cap="none" strike="noStrike">
                <a:solidFill>
                  <a:srgbClr val="18303F"/>
                </a:solidFill>
                <a:latin typeface="Arial"/>
                <a:ea typeface="Arial"/>
                <a:cs typeface="Arial"/>
                <a:sym typeface="Arial"/>
              </a:rPr>
              <a:t>يتم حساب النسبة الحالية على النحو التالي</a:t>
            </a:r>
            <a:endParaRPr b="0" i="0" sz="2800" u="none" cap="none" strike="noStrike">
              <a:solidFill>
                <a:srgbClr val="18303F"/>
              </a:solidFill>
              <a:latin typeface="Arial"/>
              <a:ea typeface="Arial"/>
              <a:cs typeface="Arial"/>
              <a:sym typeface="Arial"/>
            </a:endParaRPr>
          </a:p>
          <a:p>
            <a:pPr indent="0" lvl="0" marL="0" marR="0" rtl="1" algn="r">
              <a:spcBef>
                <a:spcPts val="0"/>
              </a:spcBef>
              <a:spcAft>
                <a:spcPts val="0"/>
              </a:spcAft>
              <a:buClr>
                <a:schemeClr val="dk1"/>
              </a:buClr>
              <a:buSzPts val="2800"/>
              <a:buFont typeface="Arial"/>
              <a:buNone/>
            </a:pPr>
            <a:r>
              <a:t/>
            </a:r>
            <a:endParaRPr b="1" i="0" sz="2800" u="none" cap="none" strike="noStrike">
              <a:solidFill>
                <a:srgbClr val="18303F"/>
              </a:solidFill>
              <a:latin typeface="Arial"/>
              <a:ea typeface="Arial"/>
              <a:cs typeface="Arial"/>
              <a:sym typeface="Arial"/>
            </a:endParaRPr>
          </a:p>
          <a:p>
            <a:pPr indent="0" lvl="0" marL="0" marR="0" rtl="1" algn="r">
              <a:spcBef>
                <a:spcPts val="0"/>
              </a:spcBef>
              <a:spcAft>
                <a:spcPts val="0"/>
              </a:spcAft>
              <a:buClr>
                <a:srgbClr val="18303F"/>
              </a:buClr>
              <a:buSzPts val="2800"/>
              <a:buFont typeface="Arial"/>
              <a:buNone/>
            </a:pPr>
            <a:r>
              <a:rPr b="1" i="0" lang="ar-IQ" sz="2800" u="none" cap="none" strike="noStrike">
                <a:solidFill>
                  <a:srgbClr val="18303F"/>
                </a:solidFill>
                <a:latin typeface="Arial"/>
                <a:ea typeface="Arial"/>
                <a:cs typeface="Arial"/>
                <a:sym typeface="Arial"/>
              </a:rPr>
              <a:t>النسبة الحالية = الاصول المتداولة او الجارية ÷ المستحقات الجارية </a:t>
            </a:r>
            <a:endParaRPr b="1" i="0" sz="2800" u="none" cap="none" strike="noStrike">
              <a:solidFill>
                <a:srgbClr val="18303F"/>
              </a:solidFill>
              <a:latin typeface="Arial"/>
              <a:ea typeface="Arial"/>
              <a:cs typeface="Arial"/>
              <a:sym typeface="Arial"/>
            </a:endParaRPr>
          </a:p>
          <a:p>
            <a:pPr indent="0" lvl="0" marL="0" marR="0" rtl="1" algn="r">
              <a:spcBef>
                <a:spcPts val="0"/>
              </a:spcBef>
              <a:spcAft>
                <a:spcPts val="0"/>
              </a:spcAft>
              <a:buClr>
                <a:srgbClr val="18303F"/>
              </a:buClr>
              <a:buSzPts val="2800"/>
              <a:buFont typeface="Arial"/>
              <a:buNone/>
            </a:pPr>
            <a:r>
              <a:rPr b="1" i="0" lang="ar-IQ" sz="2800" u="none" cap="none" strike="noStrike">
                <a:solidFill>
                  <a:srgbClr val="18303F"/>
                </a:solidFill>
                <a:latin typeface="Arial"/>
                <a:ea typeface="Arial"/>
                <a:cs typeface="Arial"/>
                <a:sym typeface="Arial"/>
              </a:rPr>
              <a:t>Current ratio = Current assets ÷ Current Liabilities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idx="1" type="subTitle"/>
          </p:nvPr>
        </p:nvSpPr>
        <p:spPr>
          <a:xfrm>
            <a:off x="526471" y="3719802"/>
            <a:ext cx="6435437" cy="5681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ar-IQ"/>
              <a:t>With Examples مع الامثــــــلة              </a:t>
            </a:r>
            <a:endParaRPr/>
          </a:p>
          <a:p>
            <a:pPr indent="0" lvl="0" marL="0" rtl="0" algn="l">
              <a:lnSpc>
                <a:spcPct val="90000"/>
              </a:lnSpc>
              <a:spcBef>
                <a:spcPts val="1000"/>
              </a:spcBef>
              <a:spcAft>
                <a:spcPts val="0"/>
              </a:spcAft>
              <a:buClr>
                <a:schemeClr val="lt1"/>
              </a:buClr>
              <a:buSzPts val="2000"/>
              <a:buNone/>
            </a:pPr>
            <a:r>
              <a:t/>
            </a:r>
            <a:endParaRPr/>
          </a:p>
        </p:txBody>
      </p:sp>
      <p:sp>
        <p:nvSpPr>
          <p:cNvPr id="94" name="Google Shape;94;p4"/>
          <p:cNvSpPr txBox="1"/>
          <p:nvPr>
            <p:ph type="ctrTitle"/>
          </p:nvPr>
        </p:nvSpPr>
        <p:spPr>
          <a:xfrm>
            <a:off x="526470" y="416560"/>
            <a:ext cx="7931730" cy="330324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br>
              <a:rPr lang="ar-IQ"/>
            </a:br>
            <a:br>
              <a:rPr lang="ar-IQ"/>
            </a:br>
            <a:r>
              <a:rPr lang="ar-IQ"/>
              <a:t>ادارة التدفق النقدي </a:t>
            </a:r>
            <a:br>
              <a:rPr lang="ar-IQ"/>
            </a:br>
            <a:r>
              <a:rPr lang="ar-IQ"/>
              <a:t>Cash Flow Management : </a:t>
            </a:r>
            <a:br>
              <a:rPr lang="ar-IQ"/>
            </a:br>
            <a:br>
              <a:rPr b="0" lang="ar-IQ"/>
            </a:br>
            <a:r>
              <a:rPr b="0" lang="ar-IQ"/>
              <a:t>- Financial Statement القوائم المالية         </a:t>
            </a:r>
            <a:br>
              <a:rPr b="0" lang="ar-IQ"/>
            </a:br>
            <a:r>
              <a:rPr b="0" lang="ar-IQ"/>
              <a:t>- Balance Sheet الميزانية                      </a:t>
            </a:r>
            <a:br>
              <a:rPr b="0" lang="ar-IQ"/>
            </a:br>
            <a:r>
              <a:rPr b="0" lang="ar-IQ"/>
              <a:t>- Cash flow forecasting</a:t>
            </a:r>
            <a:r>
              <a:rPr lang="ar-IQ"/>
              <a:t> </a:t>
            </a:r>
            <a:r>
              <a:rPr b="0" lang="ar-IQ"/>
              <a:t>توقع التدفق النقدي </a:t>
            </a:r>
            <a:br>
              <a:rPr lang="ar-IQ"/>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الميزانيـــــــــــية العامـــــــــــــــــــــــة</a:t>
            </a:r>
            <a:endParaRPr/>
          </a:p>
        </p:txBody>
      </p:sp>
      <p:sp>
        <p:nvSpPr>
          <p:cNvPr id="234" name="Google Shape;234;p2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35" name="Google Shape;235;p22"/>
          <p:cNvSpPr txBox="1"/>
          <p:nvPr/>
        </p:nvSpPr>
        <p:spPr>
          <a:xfrm>
            <a:off x="5067300" y="1856075"/>
            <a:ext cx="6830060"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rgbClr val="18303F"/>
                </a:solidFill>
                <a:latin typeface="Arial"/>
                <a:ea typeface="Arial"/>
                <a:cs typeface="Arial"/>
                <a:sym typeface="Arial"/>
              </a:rPr>
              <a:t>دعونا نحسب النسبة الحالية لشركة ABC  باستخدام مثال الميزانية العامة أعلاه.</a:t>
            </a:r>
            <a:endParaRPr/>
          </a:p>
        </p:txBody>
      </p:sp>
      <p:pic>
        <p:nvPicPr>
          <p:cNvPr id="236" name="Google Shape;236;p22"/>
          <p:cNvPicPr preferRelativeResize="0"/>
          <p:nvPr/>
        </p:nvPicPr>
        <p:blipFill rotWithShape="1">
          <a:blip r:embed="rId3">
            <a:alphaModFix/>
          </a:blip>
          <a:srcRect b="0" l="0" r="0" t="0"/>
          <a:stretch/>
        </p:blipFill>
        <p:spPr>
          <a:xfrm>
            <a:off x="89895" y="1736912"/>
            <a:ext cx="4977405" cy="4640977"/>
          </a:xfrm>
          <a:prstGeom prst="rect">
            <a:avLst/>
          </a:prstGeom>
          <a:noFill/>
          <a:ln>
            <a:noFill/>
          </a:ln>
        </p:spPr>
      </p:pic>
      <p:sp>
        <p:nvSpPr>
          <p:cNvPr id="237" name="Google Shape;237;p22"/>
          <p:cNvSpPr txBox="1"/>
          <p:nvPr/>
        </p:nvSpPr>
        <p:spPr>
          <a:xfrm>
            <a:off x="5434330" y="2592237"/>
            <a:ext cx="6463030" cy="378565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rgbClr val="18303F"/>
                </a:solidFill>
                <a:latin typeface="Arial"/>
                <a:ea typeface="Arial"/>
                <a:cs typeface="Arial"/>
                <a:sym typeface="Arial"/>
              </a:rPr>
              <a:t>يظهر أن الأصول الحالية للشركة في السنة الأولى بلغ إجماليها 120 ألف دولار، في حين بلغ إجمالي التزاماتها المتداولة 70 ألف دولار. وهذا يجعل النسبة الحالية تبلغ 1.71، مما يعني أن الشركة لديها 1.71 دولارًا متاحًا لسداد كل دولار من الديون.</a:t>
            </a:r>
            <a:endParaRPr/>
          </a:p>
          <a:p>
            <a:pPr indent="0" lvl="0" marL="0" marR="0" rtl="1" algn="r">
              <a:spcBef>
                <a:spcPts val="0"/>
              </a:spcBef>
              <a:spcAft>
                <a:spcPts val="0"/>
              </a:spcAft>
              <a:buNone/>
            </a:pPr>
            <a:r>
              <a:rPr b="0" i="0" lang="ar-IQ" sz="2400" u="none" cap="none" strike="noStrike">
                <a:solidFill>
                  <a:srgbClr val="18303F"/>
                </a:solidFill>
                <a:latin typeface="Arial"/>
                <a:ea typeface="Arial"/>
                <a:cs typeface="Arial"/>
                <a:sym typeface="Arial"/>
              </a:rPr>
              <a:t>كقاعدة عامة، تشير النسب الحالية المرتفعة إلى انخفاض خطر نفاد النقد في الشركة. إذا كانت النسبة الحالية لدينا أعلى بكثير من 1، فمن المرجح أن تفي شركتك بالتزاماتها المالية. </a:t>
            </a:r>
            <a:endParaRPr/>
          </a:p>
          <a:p>
            <a:pPr indent="0" lvl="0" marL="0" marR="0" rtl="1" algn="r">
              <a:spcBef>
                <a:spcPts val="0"/>
              </a:spcBef>
              <a:spcAft>
                <a:spcPts val="0"/>
              </a:spcAft>
              <a:buNone/>
            </a:pPr>
            <a:r>
              <a:t/>
            </a:r>
            <a:endParaRPr b="0" i="0" sz="2400" u="none" cap="none" strike="noStrike">
              <a:solidFill>
                <a:srgbClr val="18303F"/>
              </a:solidFill>
              <a:latin typeface="Arial"/>
              <a:ea typeface="Arial"/>
              <a:cs typeface="Arial"/>
              <a:sym typeface="Arial"/>
            </a:endParaRPr>
          </a:p>
          <a:p>
            <a:pPr indent="0" lvl="0" marL="0" marR="0" rtl="1" algn="r">
              <a:spcBef>
                <a:spcPts val="0"/>
              </a:spcBef>
              <a:spcAft>
                <a:spcPts val="0"/>
              </a:spcAft>
              <a:buNone/>
            </a:pPr>
            <a:r>
              <a:rPr b="0" i="0" lang="ar-IQ" sz="2400" u="none" cap="none" strike="noStrike">
                <a:solidFill>
                  <a:srgbClr val="18303F"/>
                </a:solidFill>
                <a:latin typeface="Arial"/>
                <a:ea typeface="Arial"/>
                <a:cs typeface="Arial"/>
                <a:sym typeface="Arial"/>
              </a:rPr>
              <a:t>إذا كانت النسبة الحالية لديك قريبة من 1، فسيصبح دفع جميع فواتيرك في الوقت المحدد أكثر صعوبة.</a:t>
            </a:r>
            <a:endParaRPr b="0" i="0" sz="2400" u="none" cap="none" strike="noStrike">
              <a:solidFill>
                <a:srgbClr val="18303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نسب ومعادلات الميزانية العامة</a:t>
            </a:r>
            <a:endParaRPr/>
          </a:p>
        </p:txBody>
      </p:sp>
      <p:sp>
        <p:nvSpPr>
          <p:cNvPr id="243" name="Google Shape;243;p2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44" name="Google Shape;244;p23"/>
          <p:cNvSpPr txBox="1"/>
          <p:nvPr/>
        </p:nvSpPr>
        <p:spPr>
          <a:xfrm>
            <a:off x="157558" y="1856075"/>
            <a:ext cx="11739802" cy="138499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Clr>
                <a:schemeClr val="dk1"/>
              </a:buClr>
              <a:buSzPts val="2800"/>
              <a:buFont typeface="Arial"/>
              <a:buNone/>
            </a:pPr>
            <a:r>
              <a:rPr b="1" i="0" lang="ar-IQ" sz="2800" u="sng" cap="none" strike="noStrike">
                <a:solidFill>
                  <a:schemeClr val="dk1"/>
                </a:solidFill>
                <a:latin typeface="Arial"/>
                <a:ea typeface="Arial"/>
                <a:cs typeface="Arial"/>
                <a:sym typeface="Arial"/>
              </a:rPr>
              <a:t> نسبة الديون الى حقوق الملكية      Debt-to-equity ratio</a:t>
            </a:r>
            <a:endParaRPr/>
          </a:p>
          <a:p>
            <a:pPr indent="0" lvl="0" marL="0" marR="0" rtl="1" algn="r">
              <a:spcBef>
                <a:spcPts val="0"/>
              </a:spcBef>
              <a:spcAft>
                <a:spcPts val="0"/>
              </a:spcAft>
              <a:buClr>
                <a:srgbClr val="18303F"/>
              </a:buClr>
              <a:buSzPts val="2800"/>
              <a:buFont typeface="Arial"/>
              <a:buNone/>
            </a:pPr>
            <a:r>
              <a:rPr b="0" i="0" lang="ar-IQ" sz="2800" u="none" cap="none" strike="noStrike">
                <a:solidFill>
                  <a:srgbClr val="18303F"/>
                </a:solidFill>
                <a:latin typeface="Arial"/>
                <a:ea typeface="Arial"/>
                <a:cs typeface="Arial"/>
                <a:sym typeface="Arial"/>
              </a:rPr>
              <a:t>ويقارن نسبة التمويل الذي يأتي من الدائنين والمستثمرين إلى حجم حقوق الملكية التي يملكها المساهمين.</a:t>
            </a:r>
            <a:endParaRPr/>
          </a:p>
          <a:p>
            <a:pPr indent="0" lvl="0" marL="0" marR="0" rtl="1" algn="r">
              <a:spcBef>
                <a:spcPts val="0"/>
              </a:spcBef>
              <a:spcAft>
                <a:spcPts val="0"/>
              </a:spcAft>
              <a:buClr>
                <a:srgbClr val="18303F"/>
              </a:buClr>
              <a:buSzPts val="2800"/>
              <a:buFont typeface="Arial"/>
              <a:buNone/>
            </a:pPr>
            <a:r>
              <a:rPr b="0" i="0" lang="ar-IQ" sz="2800" u="none" cap="none" strike="noStrike">
                <a:solidFill>
                  <a:srgbClr val="18303F"/>
                </a:solidFill>
                <a:latin typeface="Arial"/>
                <a:ea typeface="Arial"/>
                <a:cs typeface="Arial"/>
                <a:sym typeface="Arial"/>
              </a:rPr>
              <a:t>يتم حساب نسبة الدين إلى حقوق الملكية على النحو التالي :</a:t>
            </a:r>
            <a:endParaRPr/>
          </a:p>
        </p:txBody>
      </p:sp>
      <p:sp>
        <p:nvSpPr>
          <p:cNvPr id="245" name="Google Shape;245;p23"/>
          <p:cNvSpPr txBox="1"/>
          <p:nvPr/>
        </p:nvSpPr>
        <p:spPr>
          <a:xfrm>
            <a:off x="1000125" y="3429000"/>
            <a:ext cx="10810875" cy="120032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Clr>
                <a:srgbClr val="18303F"/>
              </a:buClr>
              <a:buSzPts val="3600"/>
              <a:buFont typeface="Arial"/>
              <a:buNone/>
            </a:pPr>
            <a:r>
              <a:rPr b="1" i="0" lang="ar-IQ" sz="3600" u="none" cap="none" strike="noStrike">
                <a:solidFill>
                  <a:srgbClr val="18303F"/>
                </a:solidFill>
                <a:latin typeface="Arial"/>
                <a:ea typeface="Arial"/>
                <a:cs typeface="Arial"/>
                <a:sym typeface="Arial"/>
              </a:rPr>
              <a:t>نسبة الديون الى حقوق الملكية = الديون ÷ حقوق الملكية  </a:t>
            </a:r>
            <a:endParaRPr b="1" i="0" sz="3600" u="none" cap="none" strike="noStrike">
              <a:solidFill>
                <a:srgbClr val="18303F"/>
              </a:solidFill>
              <a:latin typeface="Arial"/>
              <a:ea typeface="Arial"/>
              <a:cs typeface="Arial"/>
              <a:sym typeface="Arial"/>
            </a:endParaRPr>
          </a:p>
          <a:p>
            <a:pPr indent="0" lvl="0" marL="0" marR="0" rtl="1" algn="ctr">
              <a:spcBef>
                <a:spcPts val="0"/>
              </a:spcBef>
              <a:spcAft>
                <a:spcPts val="0"/>
              </a:spcAft>
              <a:buClr>
                <a:srgbClr val="18303F"/>
              </a:buClr>
              <a:buSzPts val="3600"/>
              <a:buFont typeface="Arial"/>
              <a:buNone/>
            </a:pPr>
            <a:r>
              <a:rPr b="1" i="0" lang="ar-IQ" sz="3600" u="none" cap="none" strike="noStrike">
                <a:solidFill>
                  <a:srgbClr val="18303F"/>
                </a:solidFill>
                <a:latin typeface="Arial"/>
                <a:ea typeface="Arial"/>
                <a:cs typeface="Arial"/>
                <a:sym typeface="Arial"/>
              </a:rPr>
              <a:t>Debt-to-equity ratio = debt ÷ equity</a:t>
            </a:r>
            <a:endParaRPr b="0" i="0" sz="3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 calcmode="lin" valueType="num">
                                      <p:cBhvr additive="base">
                                        <p:cTn dur="500"/>
                                        <p:tgtEl>
                                          <p:spTgt spid="24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 calcmode="lin" valueType="num">
                                      <p:cBhvr additive="base">
                                        <p:cTn dur="500"/>
                                        <p:tgtEl>
                                          <p:spTgt spid="24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type="title"/>
          </p:nvPr>
        </p:nvSpPr>
        <p:spPr>
          <a:xfrm>
            <a:off x="453736" y="1053670"/>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الميزانيـــــــــــية العامـــــــــــــــــــــــة</a:t>
            </a:r>
            <a:endParaRPr/>
          </a:p>
        </p:txBody>
      </p:sp>
      <p:sp>
        <p:nvSpPr>
          <p:cNvPr id="251" name="Google Shape;251;p2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52" name="Google Shape;252;p24"/>
          <p:cNvSpPr txBox="1"/>
          <p:nvPr/>
        </p:nvSpPr>
        <p:spPr>
          <a:xfrm>
            <a:off x="5067300" y="1628634"/>
            <a:ext cx="6830060" cy="830997"/>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IQ" sz="2400" u="none" cap="none" strike="noStrike">
                <a:solidFill>
                  <a:srgbClr val="18303F"/>
                </a:solidFill>
                <a:latin typeface="Arial"/>
                <a:ea typeface="Arial"/>
                <a:cs typeface="Arial"/>
                <a:sym typeface="Arial"/>
              </a:rPr>
              <a:t>دعونا نحسب نسبة الدين إلى حقوق الملكية باستخدام الميزانية العمومية لشركة ABC Co. الموضحة أعلاه.</a:t>
            </a:r>
            <a:endParaRPr/>
          </a:p>
        </p:txBody>
      </p:sp>
      <p:pic>
        <p:nvPicPr>
          <p:cNvPr id="253" name="Google Shape;253;p24"/>
          <p:cNvPicPr preferRelativeResize="0"/>
          <p:nvPr/>
        </p:nvPicPr>
        <p:blipFill rotWithShape="1">
          <a:blip r:embed="rId3">
            <a:alphaModFix/>
          </a:blip>
          <a:srcRect b="0" l="0" r="0" t="0"/>
          <a:stretch/>
        </p:blipFill>
        <p:spPr>
          <a:xfrm>
            <a:off x="89895" y="1736912"/>
            <a:ext cx="4977405" cy="4640977"/>
          </a:xfrm>
          <a:prstGeom prst="rect">
            <a:avLst/>
          </a:prstGeom>
          <a:noFill/>
          <a:ln>
            <a:noFill/>
          </a:ln>
        </p:spPr>
      </p:pic>
      <p:sp>
        <p:nvSpPr>
          <p:cNvPr id="254" name="Google Shape;254;p24"/>
          <p:cNvSpPr txBox="1"/>
          <p:nvPr/>
        </p:nvSpPr>
        <p:spPr>
          <a:xfrm>
            <a:off x="5204382" y="2459631"/>
            <a:ext cx="6830060" cy="4154984"/>
          </a:xfrm>
          <a:prstGeom prst="rect">
            <a:avLst/>
          </a:prstGeom>
          <a:noFill/>
          <a:ln>
            <a:noFill/>
          </a:ln>
        </p:spPr>
        <p:txBody>
          <a:bodyPr anchorCtr="0" anchor="t" bIns="45700" lIns="91425" spcFirstLastPara="1" rIns="91425" wrap="square" tIns="45700">
            <a:spAutoFit/>
          </a:bodyPr>
          <a:lstStyle/>
          <a:p>
            <a:pPr indent="0" lvl="0" marL="0" marR="0" rtl="1" algn="just">
              <a:spcBef>
                <a:spcPts val="0"/>
              </a:spcBef>
              <a:spcAft>
                <a:spcPts val="0"/>
              </a:spcAft>
              <a:buNone/>
            </a:pPr>
            <a:r>
              <a:rPr b="0" i="0" lang="ar-IQ" sz="2400" u="none" cap="none" strike="noStrike">
                <a:solidFill>
                  <a:srgbClr val="18303F"/>
                </a:solidFill>
                <a:latin typeface="Arial"/>
                <a:ea typeface="Arial"/>
                <a:cs typeface="Arial"/>
                <a:sym typeface="Arial"/>
              </a:rPr>
              <a:t>ويظهر أن الشركة كانت تحمل ديونًا طويلة الأجل بقيمة 130 ألف دولار أمريكي وديونًا قصيرة الأجل بقيمة 3750 دولارًا أمريكيًا في السنة الأولى،</a:t>
            </a:r>
            <a:endParaRPr/>
          </a:p>
          <a:p>
            <a:pPr indent="0" lvl="0" marL="0" marR="0" rtl="1" algn="just">
              <a:spcBef>
                <a:spcPts val="0"/>
              </a:spcBef>
              <a:spcAft>
                <a:spcPts val="0"/>
              </a:spcAft>
              <a:buNone/>
            </a:pPr>
            <a:r>
              <a:rPr b="0" i="0" lang="ar-IQ" sz="2400" u="none" cap="none" strike="noStrike">
                <a:solidFill>
                  <a:srgbClr val="18303F"/>
                </a:solidFill>
                <a:latin typeface="Arial"/>
                <a:ea typeface="Arial"/>
                <a:cs typeface="Arial"/>
                <a:sym typeface="Arial"/>
              </a:rPr>
              <a:t> بينما كان المستثمرون يحتفظون بمبلغ 100 ألف دولار أمريكي من الأسهم في الشركة. وهذا يجعل نسبة الدين إلى حقوق الملكية تبلغ 1.34.</a:t>
            </a:r>
            <a:endParaRPr/>
          </a:p>
          <a:p>
            <a:pPr indent="0" lvl="0" marL="0" marR="0" rtl="1" algn="just">
              <a:spcBef>
                <a:spcPts val="0"/>
              </a:spcBef>
              <a:spcAft>
                <a:spcPts val="0"/>
              </a:spcAft>
              <a:buNone/>
            </a:pPr>
            <a:r>
              <a:rPr b="0" i="0" lang="ar-IQ" sz="2400" u="none" cap="none" strike="noStrike">
                <a:solidFill>
                  <a:srgbClr val="18303F"/>
                </a:solidFill>
                <a:latin typeface="Arial"/>
                <a:ea typeface="Arial"/>
                <a:cs typeface="Arial"/>
                <a:sym typeface="Arial"/>
              </a:rPr>
              <a:t>لدى العديد من الشركات نسبة أعلى بكثير من 1، مما يعني أن ديونها أكبر من حقوق الملكية. </a:t>
            </a:r>
            <a:endParaRPr b="0" i="0" sz="2400" u="none" cap="none" strike="noStrike">
              <a:solidFill>
                <a:srgbClr val="18303F"/>
              </a:solidFill>
              <a:latin typeface="Arial"/>
              <a:ea typeface="Arial"/>
              <a:cs typeface="Arial"/>
              <a:sym typeface="Arial"/>
            </a:endParaRPr>
          </a:p>
          <a:p>
            <a:pPr indent="0" lvl="0" marL="0" marR="0" rtl="1" algn="just">
              <a:spcBef>
                <a:spcPts val="0"/>
              </a:spcBef>
              <a:spcAft>
                <a:spcPts val="0"/>
              </a:spcAft>
              <a:buNone/>
            </a:pPr>
            <a:r>
              <a:rPr b="0" i="0" lang="ar-IQ" sz="2400" u="none" cap="none" strike="noStrike">
                <a:solidFill>
                  <a:srgbClr val="18303F"/>
                </a:solidFill>
                <a:latin typeface="Arial"/>
                <a:ea typeface="Arial"/>
                <a:cs typeface="Arial"/>
                <a:sym typeface="Arial"/>
              </a:rPr>
              <a:t>بشكل عام، تكون نسبة الدين إلى حقوق الملكية الجيدة أقل من 1.0، في حين أن نسبة الدين إلى حقوق الملكية المحفوفة بالمخاطر أكبر من 2.0.</a:t>
            </a:r>
            <a:endParaRPr b="0" i="0" sz="2400" u="none" cap="none" strike="noStrike">
              <a:solidFill>
                <a:srgbClr val="18303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ph idx="1" type="subTitle"/>
          </p:nvPr>
        </p:nvSpPr>
        <p:spPr>
          <a:xfrm>
            <a:off x="727362" y="1884074"/>
            <a:ext cx="6435437" cy="56818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ar-IQ" sz="2400"/>
              <a:t>Cash Flow</a:t>
            </a:r>
            <a:endParaRPr/>
          </a:p>
          <a:p>
            <a:pPr indent="0" lvl="0" marL="0" rtl="0" algn="l">
              <a:lnSpc>
                <a:spcPct val="90000"/>
              </a:lnSpc>
              <a:spcBef>
                <a:spcPts val="1000"/>
              </a:spcBef>
              <a:spcAft>
                <a:spcPts val="0"/>
              </a:spcAft>
              <a:buClr>
                <a:schemeClr val="dk1"/>
              </a:buClr>
              <a:buSzPts val="2400"/>
              <a:buNone/>
            </a:pPr>
            <a:r>
              <a:t/>
            </a:r>
            <a:endParaRPr/>
          </a:p>
        </p:txBody>
      </p:sp>
      <p:sp>
        <p:nvSpPr>
          <p:cNvPr id="260" name="Google Shape;260;p25"/>
          <p:cNvSpPr txBox="1"/>
          <p:nvPr>
            <p:ph type="ctrTitle"/>
          </p:nvPr>
        </p:nvSpPr>
        <p:spPr>
          <a:xfrm>
            <a:off x="727362" y="360219"/>
            <a:ext cx="6435437" cy="14753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lang="ar-IQ"/>
              <a:t>التدفق النقدي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التـــــــدفـــــــق النقــــــــــــــدي </a:t>
            </a:r>
            <a:endParaRPr/>
          </a:p>
        </p:txBody>
      </p:sp>
      <p:sp>
        <p:nvSpPr>
          <p:cNvPr id="266" name="Google Shape;266;p2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67" name="Google Shape;267;p26"/>
          <p:cNvSpPr txBox="1"/>
          <p:nvPr/>
        </p:nvSpPr>
        <p:spPr>
          <a:xfrm>
            <a:off x="157558" y="1856075"/>
            <a:ext cx="11739802" cy="181588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يقيس التدفق النقدي مقدار النقد الذي تحصل عليه الشركة مقابل المبلغ الذي تنفقه.</a:t>
            </a:r>
            <a:endParaRPr/>
          </a:p>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اذا كانت كمية النقد الوارد اكثر من كمية النقد الخارج يعني أن التدفق النقدي إيجابي. </a:t>
            </a:r>
            <a:endParaRPr/>
          </a:p>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وإذا كان العكس هو الصحيح، فإن التدفق النقدي سلبي.</a:t>
            </a:r>
            <a:endParaRPr b="0" i="0" sz="2800" u="none" cap="none" strike="noStrike">
              <a:solidFill>
                <a:schemeClr val="dk1"/>
              </a:solidFill>
              <a:latin typeface="Arial"/>
              <a:ea typeface="Arial"/>
              <a:cs typeface="Arial"/>
              <a:sym typeface="Arial"/>
            </a:endParaRPr>
          </a:p>
          <a:p>
            <a:pPr indent="0" lvl="0" marL="0" marR="0" rtl="1" algn="r">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هل  تحتاج شركتي إلى تدفق نقدي؟</a:t>
            </a:r>
            <a:endParaRPr/>
          </a:p>
        </p:txBody>
      </p:sp>
      <p:sp>
        <p:nvSpPr>
          <p:cNvPr id="273" name="Google Shape;273;p2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274" name="Google Shape;274;p27"/>
          <p:cNvSpPr txBox="1"/>
          <p:nvPr/>
        </p:nvSpPr>
        <p:spPr>
          <a:xfrm>
            <a:off x="157558" y="1856075"/>
            <a:ext cx="11739802" cy="181588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تعتبر الشركات التجارية سليمة عندما يكون تدفقها النقدي إيجابيا لفترة طويلة من الزمن. ومع ذلك، حتى الشركات المربحة يمكن أن تواجه فترات قصيرة من التدفق النقدي السلبي.</a:t>
            </a:r>
            <a:endParaRPr/>
          </a:p>
          <a:p>
            <a:pPr indent="0" lvl="0" marL="0" marR="0" rtl="1" algn="r">
              <a:spcBef>
                <a:spcPts val="0"/>
              </a:spcBef>
              <a:spcAft>
                <a:spcPts val="0"/>
              </a:spcAft>
              <a:buNone/>
            </a:pPr>
            <a:r>
              <a:rPr b="0" i="0" lang="ar-IQ" sz="2800" u="none" cap="none" strike="noStrike">
                <a:solidFill>
                  <a:srgbClr val="18303F"/>
                </a:solidFill>
                <a:latin typeface="Arial"/>
                <a:ea typeface="Arial"/>
                <a:cs typeface="Arial"/>
                <a:sym typeface="Arial"/>
              </a:rPr>
              <a:t>عندما يكون لدى الشركة تدفق نقدي سلبي لفترة طويلة من الزمن، فإنها عادة ما تصبح معسرة وقد تحتاج إلى إعلان إفلاسها.</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توقعات تدفق النقد الشهرية </a:t>
            </a:r>
            <a:endParaRPr/>
          </a:p>
        </p:txBody>
      </p:sp>
      <p:sp>
        <p:nvSpPr>
          <p:cNvPr id="280" name="Google Shape;280;p2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281" name="Google Shape;281;p28"/>
          <p:cNvPicPr preferRelativeResize="0"/>
          <p:nvPr/>
        </p:nvPicPr>
        <p:blipFill rotWithShape="1">
          <a:blip r:embed="rId3">
            <a:alphaModFix/>
          </a:blip>
          <a:srcRect b="0" l="0" r="0" t="0"/>
          <a:stretch/>
        </p:blipFill>
        <p:spPr>
          <a:xfrm>
            <a:off x="0" y="1962150"/>
            <a:ext cx="12192000" cy="44305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idx="1" type="subTitle"/>
          </p:nvPr>
        </p:nvSpPr>
        <p:spPr>
          <a:xfrm>
            <a:off x="1336962" y="3646199"/>
            <a:ext cx="6435437" cy="568181"/>
          </a:xfrm>
          <a:prstGeom prst="rect">
            <a:avLst/>
          </a:prstGeom>
          <a:noFill/>
          <a:ln>
            <a:noFill/>
          </a:ln>
        </p:spPr>
        <p:txBody>
          <a:bodyPr anchorCtr="0" anchor="t" bIns="45700" lIns="91425" spcFirstLastPara="1" rIns="91425" wrap="square" tIns="45700">
            <a:normAutofit/>
          </a:bodyPr>
          <a:lstStyle/>
          <a:p>
            <a:pPr indent="0" lvl="0" marL="0" rtl="1" algn="r">
              <a:lnSpc>
                <a:spcPct val="90000"/>
              </a:lnSpc>
              <a:spcBef>
                <a:spcPts val="0"/>
              </a:spcBef>
              <a:spcAft>
                <a:spcPts val="0"/>
              </a:spcAft>
              <a:buClr>
                <a:schemeClr val="dk1"/>
              </a:buClr>
              <a:buSzPts val="2400"/>
              <a:buNone/>
            </a:pPr>
            <a:r>
              <a:rPr lang="ar-IQ" sz="2400"/>
              <a:t>ادارة المخاطر</a:t>
            </a:r>
            <a:endParaRPr sz="2400"/>
          </a:p>
          <a:p>
            <a:pPr indent="0" lvl="0" marL="0" rtl="0" algn="l">
              <a:lnSpc>
                <a:spcPct val="90000"/>
              </a:lnSpc>
              <a:spcBef>
                <a:spcPts val="1000"/>
              </a:spcBef>
              <a:spcAft>
                <a:spcPts val="0"/>
              </a:spcAft>
              <a:buClr>
                <a:schemeClr val="dk1"/>
              </a:buClr>
              <a:buSzPts val="2400"/>
              <a:buNone/>
            </a:pPr>
            <a:r>
              <a:t/>
            </a:r>
            <a:endParaRPr/>
          </a:p>
        </p:txBody>
      </p:sp>
      <p:sp>
        <p:nvSpPr>
          <p:cNvPr id="287" name="Google Shape;287;p29"/>
          <p:cNvSpPr txBox="1"/>
          <p:nvPr>
            <p:ph type="ctrTitle"/>
          </p:nvPr>
        </p:nvSpPr>
        <p:spPr>
          <a:xfrm>
            <a:off x="1336962" y="2055669"/>
            <a:ext cx="6435437" cy="14753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lang="ar-IQ"/>
              <a:t>الادارة الماليـــــــــة</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fontScale="90000"/>
          </a:bodyPr>
          <a:lstStyle/>
          <a:p>
            <a:pPr indent="0" lvl="0" marL="0" rtl="1" algn="r">
              <a:lnSpc>
                <a:spcPct val="90000"/>
              </a:lnSpc>
              <a:spcBef>
                <a:spcPts val="0"/>
              </a:spcBef>
              <a:spcAft>
                <a:spcPts val="0"/>
              </a:spcAft>
              <a:buClr>
                <a:schemeClr val="lt1"/>
              </a:buClr>
              <a:buSzPct val="100000"/>
              <a:buFont typeface="Arial"/>
              <a:buNone/>
            </a:pPr>
            <a:br>
              <a:rPr lang="ar-IQ"/>
            </a:br>
            <a:r>
              <a:rPr lang="ar-IQ"/>
              <a:t>ادارة المخاطر المالية :  </a:t>
            </a:r>
            <a:br>
              <a:rPr lang="ar-IQ"/>
            </a:br>
            <a:r>
              <a:rPr b="0" lang="ar-IQ"/>
              <a:t>- تقييم المخاطر</a:t>
            </a:r>
            <a:br>
              <a:rPr b="0" lang="ar-IQ"/>
            </a:br>
            <a:r>
              <a:rPr b="0" lang="ar-IQ"/>
              <a:t>-  استراتيجيات تخفيف المخاطر </a:t>
            </a:r>
            <a:br>
              <a:rPr b="0" lang="ar-IQ"/>
            </a:br>
            <a:r>
              <a:rPr b="0" lang="ar-IQ"/>
              <a:t>- المخاطرة المالية</a:t>
            </a:r>
            <a:br>
              <a:rPr lang="ar-IQ"/>
            </a:br>
            <a:endParaRPr/>
          </a:p>
        </p:txBody>
      </p:sp>
      <p:sp>
        <p:nvSpPr>
          <p:cNvPr id="293" name="Google Shape;293;p30"/>
          <p:cNvSpPr txBox="1"/>
          <p:nvPr>
            <p:ph idx="1" type="subTitle"/>
          </p:nvPr>
        </p:nvSpPr>
        <p:spPr>
          <a:xfrm>
            <a:off x="4724398" y="3719802"/>
            <a:ext cx="6435437" cy="568181"/>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2000"/>
              <a:buNone/>
            </a:pPr>
            <a:r>
              <a:rPr lang="ar-IQ"/>
              <a:t>مع الامثله</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1"/>
          <p:cNvSpPr txBox="1"/>
          <p:nvPr>
            <p:ph type="ctrTitle"/>
          </p:nvPr>
        </p:nvSpPr>
        <p:spPr>
          <a:xfrm>
            <a:off x="4724398" y="2195947"/>
            <a:ext cx="6435437" cy="14753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lt1"/>
              </a:buClr>
              <a:buSzPts val="3600"/>
              <a:buFont typeface="Arial"/>
              <a:buNone/>
            </a:pPr>
            <a:r>
              <a:rPr lang="ar-IQ"/>
              <a:t>ماذا تعني إدارة المخاطر المالية؟</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ctrTitle"/>
          </p:nvPr>
        </p:nvSpPr>
        <p:spPr>
          <a:xfrm>
            <a:off x="4867276" y="2691318"/>
            <a:ext cx="7324724" cy="147536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ar-IQ"/>
              <a:t>ماذا نعني بالادارة المالـــــــــــــــــية؟</a:t>
            </a:r>
            <a:br>
              <a:rPr lang="ar-IQ"/>
            </a:br>
            <a:br>
              <a:rPr lang="ar-IQ"/>
            </a:br>
            <a:r>
              <a:rPr lang="ar-IQ"/>
              <a:t>What does the Financial Management Mean?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fontScale="90000"/>
          </a:bodyPr>
          <a:lstStyle/>
          <a:p>
            <a:pPr indent="0" lvl="0" marL="0" rtl="1" algn="just">
              <a:lnSpc>
                <a:spcPct val="180000"/>
              </a:lnSpc>
              <a:spcBef>
                <a:spcPts val="0"/>
              </a:spcBef>
              <a:spcAft>
                <a:spcPts val="0"/>
              </a:spcAft>
              <a:buClr>
                <a:schemeClr val="dk2"/>
              </a:buClr>
              <a:buSzPct val="100000"/>
              <a:buFont typeface="Arial"/>
              <a:buNone/>
            </a:pPr>
            <a:r>
              <a:rPr lang="ar-IQ"/>
              <a:t>أدارة المخاطر المالية ؟ </a:t>
            </a:r>
            <a:endParaRPr b="1"/>
          </a:p>
        </p:txBody>
      </p:sp>
      <p:sp>
        <p:nvSpPr>
          <p:cNvPr id="304" name="Google Shape;304;p3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05" name="Google Shape;305;p32"/>
          <p:cNvSpPr txBox="1"/>
          <p:nvPr/>
        </p:nvSpPr>
        <p:spPr>
          <a:xfrm>
            <a:off x="157558" y="1856075"/>
            <a:ext cx="11739802" cy="1531381"/>
          </a:xfrm>
          <a:prstGeom prst="rect">
            <a:avLst/>
          </a:prstGeom>
          <a:noFill/>
          <a:ln>
            <a:noFill/>
          </a:ln>
        </p:spPr>
        <p:txBody>
          <a:bodyPr anchorCtr="0" anchor="t" bIns="45700" lIns="91425" spcFirstLastPara="1" rIns="91425" wrap="square" tIns="45700">
            <a:spAutoFit/>
          </a:bodyPr>
          <a:lstStyle/>
          <a:p>
            <a:pPr indent="0" lvl="0" marL="0" marR="0" rtl="1" algn="just">
              <a:lnSpc>
                <a:spcPct val="180000"/>
              </a:lnSpc>
              <a:spcBef>
                <a:spcPts val="0"/>
              </a:spcBef>
              <a:spcAft>
                <a:spcPts val="0"/>
              </a:spcAft>
              <a:buClr>
                <a:schemeClr val="dk1"/>
              </a:buClr>
              <a:buSzPts val="2800"/>
              <a:buFont typeface="Arial"/>
              <a:buNone/>
            </a:pPr>
            <a:r>
              <a:rPr b="1" i="0" lang="ar-IQ" sz="2800" u="none" cap="none" strike="noStrike">
                <a:solidFill>
                  <a:schemeClr val="dk1"/>
                </a:solidFill>
                <a:latin typeface="Arial"/>
                <a:ea typeface="Arial"/>
                <a:cs typeface="Arial"/>
                <a:sym typeface="Arial"/>
              </a:rPr>
              <a:t>ماذا نعني بالمخاطر؟ </a:t>
            </a:r>
            <a:endParaRPr b="1" i="0" sz="2800" u="none" cap="none" strike="noStrike">
              <a:solidFill>
                <a:schemeClr val="dk1"/>
              </a:solidFill>
              <a:latin typeface="Arial"/>
              <a:ea typeface="Arial"/>
              <a:cs typeface="Arial"/>
              <a:sym typeface="Arial"/>
            </a:endParaRPr>
          </a:p>
          <a:p>
            <a:pPr indent="0" lvl="0" marL="0" marR="0" rtl="1" algn="just">
              <a:lnSpc>
                <a:spcPct val="18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احتمالية أن يتسبب حدث ما في نتائج غير مرغوب فيها على الصحة المالية لأهداف عملك.</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انواع مخاطر الاعمال</a:t>
            </a:r>
            <a:endParaRPr b="1" sz="2800"/>
          </a:p>
        </p:txBody>
      </p:sp>
      <p:sp>
        <p:nvSpPr>
          <p:cNvPr id="311" name="Google Shape;311;p3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12" name="Google Shape;312;p33"/>
          <p:cNvSpPr txBox="1"/>
          <p:nvPr/>
        </p:nvSpPr>
        <p:spPr>
          <a:xfrm>
            <a:off x="157558" y="1856075"/>
            <a:ext cx="11739802" cy="3642728"/>
          </a:xfrm>
          <a:prstGeom prst="rect">
            <a:avLst/>
          </a:prstGeom>
          <a:noFill/>
          <a:ln>
            <a:noFill/>
          </a:ln>
        </p:spPr>
        <p:txBody>
          <a:bodyPr anchorCtr="0" anchor="t" bIns="45700" lIns="91425" spcFirstLastPara="1" rIns="91425" wrap="square" tIns="45700">
            <a:spAutoFit/>
          </a:bodyPr>
          <a:lstStyle/>
          <a:p>
            <a:pPr indent="-609600" lvl="0" marL="609600" marR="0" rtl="1" algn="r">
              <a:lnSpc>
                <a:spcPct val="140000"/>
              </a:lnSpc>
              <a:spcBef>
                <a:spcPts val="0"/>
              </a:spcBef>
              <a:spcAft>
                <a:spcPts val="0"/>
              </a:spcAft>
              <a:buClr>
                <a:schemeClr val="dk1"/>
              </a:buClr>
              <a:buSzPts val="2800"/>
              <a:buFont typeface="Arial"/>
              <a:buAutoNum type="arabicPeriod"/>
            </a:pPr>
            <a:r>
              <a:rPr b="0" i="0" lang="ar-IQ" sz="2800" u="none" cap="none" strike="noStrike">
                <a:solidFill>
                  <a:schemeClr val="dk1"/>
                </a:solidFill>
                <a:latin typeface="Arial"/>
                <a:ea typeface="Arial"/>
                <a:cs typeface="Arial"/>
                <a:sym typeface="Arial"/>
              </a:rPr>
              <a:t>المخاطر القانونية.</a:t>
            </a:r>
            <a:endParaRPr b="0" i="0" sz="2800" u="none" cap="none" strike="noStrike">
              <a:solidFill>
                <a:schemeClr val="dk1"/>
              </a:solidFill>
              <a:latin typeface="Arial"/>
              <a:ea typeface="Arial"/>
              <a:cs typeface="Arial"/>
              <a:sym typeface="Arial"/>
            </a:endParaRPr>
          </a:p>
          <a:p>
            <a:pPr indent="-609600" lvl="0" marL="609600" marR="0" rtl="1" algn="r">
              <a:lnSpc>
                <a:spcPct val="140000"/>
              </a:lnSpc>
              <a:spcBef>
                <a:spcPts val="0"/>
              </a:spcBef>
              <a:spcAft>
                <a:spcPts val="0"/>
              </a:spcAft>
              <a:buClr>
                <a:schemeClr val="dk1"/>
              </a:buClr>
              <a:buSzPts val="2800"/>
              <a:buFont typeface="Arial"/>
              <a:buAutoNum type="arabicPeriod"/>
            </a:pPr>
            <a:r>
              <a:rPr b="0" i="0" lang="ar-IQ" sz="2800" u="none" cap="none" strike="noStrike">
                <a:solidFill>
                  <a:schemeClr val="dk1"/>
                </a:solidFill>
                <a:latin typeface="Arial"/>
                <a:ea typeface="Arial"/>
                <a:cs typeface="Arial"/>
                <a:sym typeface="Arial"/>
              </a:rPr>
              <a:t>مخاطر التسعير .</a:t>
            </a:r>
            <a:endParaRPr b="0" i="0" sz="2800" u="none" cap="none" strike="noStrike">
              <a:solidFill>
                <a:schemeClr val="dk1"/>
              </a:solidFill>
              <a:latin typeface="Arial"/>
              <a:ea typeface="Arial"/>
              <a:cs typeface="Arial"/>
              <a:sym typeface="Arial"/>
            </a:endParaRPr>
          </a:p>
          <a:p>
            <a:pPr indent="-609600" lvl="0" marL="609600" marR="0" rtl="1" algn="r">
              <a:lnSpc>
                <a:spcPct val="140000"/>
              </a:lnSpc>
              <a:spcBef>
                <a:spcPts val="0"/>
              </a:spcBef>
              <a:spcAft>
                <a:spcPts val="0"/>
              </a:spcAft>
              <a:buClr>
                <a:schemeClr val="dk1"/>
              </a:buClr>
              <a:buSzPts val="2800"/>
              <a:buFont typeface="Arial"/>
              <a:buAutoNum type="arabicPeriod"/>
            </a:pPr>
            <a:r>
              <a:rPr b="0" i="0" lang="ar-IQ" sz="2800" u="none" cap="none" strike="noStrike">
                <a:solidFill>
                  <a:schemeClr val="dk1"/>
                </a:solidFill>
                <a:latin typeface="Arial"/>
                <a:ea typeface="Arial"/>
                <a:cs typeface="Arial"/>
                <a:sym typeface="Arial"/>
              </a:rPr>
              <a:t>المخاطر البيئية . </a:t>
            </a:r>
            <a:endParaRPr b="0" i="0" sz="2800" u="none" cap="none" strike="noStrike">
              <a:solidFill>
                <a:schemeClr val="dk1"/>
              </a:solidFill>
              <a:latin typeface="Arial"/>
              <a:ea typeface="Arial"/>
              <a:cs typeface="Arial"/>
              <a:sym typeface="Arial"/>
            </a:endParaRPr>
          </a:p>
          <a:p>
            <a:pPr indent="-609600" lvl="0" marL="609600" marR="0" rtl="1" algn="r">
              <a:lnSpc>
                <a:spcPct val="140000"/>
              </a:lnSpc>
              <a:spcBef>
                <a:spcPts val="0"/>
              </a:spcBef>
              <a:spcAft>
                <a:spcPts val="0"/>
              </a:spcAft>
              <a:buClr>
                <a:schemeClr val="dk1"/>
              </a:buClr>
              <a:buSzPts val="2800"/>
              <a:buFont typeface="Arial"/>
              <a:buAutoNum type="arabicPeriod"/>
            </a:pPr>
            <a:r>
              <a:rPr b="0" i="0" lang="ar-IQ" sz="2800" u="none" cap="none" strike="noStrike">
                <a:solidFill>
                  <a:schemeClr val="dk1"/>
                </a:solidFill>
                <a:latin typeface="Arial"/>
                <a:ea typeface="Arial"/>
                <a:cs typeface="Arial"/>
                <a:sym typeface="Arial"/>
              </a:rPr>
              <a:t>مخاطر الانتاج. </a:t>
            </a:r>
            <a:endParaRPr b="0" i="0" sz="2800" u="none" cap="none" strike="noStrike">
              <a:solidFill>
                <a:schemeClr val="dk1"/>
              </a:solidFill>
              <a:latin typeface="Arial"/>
              <a:ea typeface="Arial"/>
              <a:cs typeface="Arial"/>
              <a:sym typeface="Arial"/>
            </a:endParaRPr>
          </a:p>
          <a:p>
            <a:pPr indent="-609600" lvl="0" marL="609600" marR="0" rtl="1" algn="r">
              <a:lnSpc>
                <a:spcPct val="140000"/>
              </a:lnSpc>
              <a:spcBef>
                <a:spcPts val="0"/>
              </a:spcBef>
              <a:spcAft>
                <a:spcPts val="0"/>
              </a:spcAft>
              <a:buClr>
                <a:schemeClr val="dk1"/>
              </a:buClr>
              <a:buSzPts val="2800"/>
              <a:buFont typeface="Arial"/>
              <a:buAutoNum type="arabicPeriod"/>
            </a:pPr>
            <a:r>
              <a:rPr b="0" i="0" lang="ar-IQ" sz="2800" u="none" cap="none" strike="noStrike">
                <a:solidFill>
                  <a:schemeClr val="dk1"/>
                </a:solidFill>
                <a:latin typeface="Arial"/>
                <a:ea typeface="Arial"/>
                <a:cs typeface="Arial"/>
                <a:sym typeface="Arial"/>
              </a:rPr>
              <a:t>مخاطر الموارد البشرية </a:t>
            </a:r>
            <a:endParaRPr b="0" i="0" sz="2800" u="none" cap="none" strike="noStrike">
              <a:solidFill>
                <a:schemeClr val="dk1"/>
              </a:solidFill>
              <a:latin typeface="Arial"/>
              <a:ea typeface="Arial"/>
              <a:cs typeface="Arial"/>
              <a:sym typeface="Arial"/>
            </a:endParaRPr>
          </a:p>
          <a:p>
            <a:pPr indent="-609600" lvl="0" marL="609600" marR="0" rtl="1" algn="r">
              <a:lnSpc>
                <a:spcPct val="140000"/>
              </a:lnSpc>
              <a:spcBef>
                <a:spcPts val="0"/>
              </a:spcBef>
              <a:spcAft>
                <a:spcPts val="0"/>
              </a:spcAft>
              <a:buClr>
                <a:schemeClr val="dk1"/>
              </a:buClr>
              <a:buSzPts val="2800"/>
              <a:buFont typeface="Arial"/>
              <a:buAutoNum type="arabicPeriod"/>
            </a:pPr>
            <a:r>
              <a:rPr b="1" i="0" lang="ar-IQ" sz="2800" u="none" cap="none" strike="noStrike">
                <a:solidFill>
                  <a:schemeClr val="dk1"/>
                </a:solidFill>
                <a:latin typeface="Arial"/>
                <a:ea typeface="Arial"/>
                <a:cs typeface="Arial"/>
                <a:sym typeface="Arial"/>
              </a:rPr>
              <a:t>المخاطر المالية.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المخاطر المالية</a:t>
            </a:r>
            <a:endParaRPr b="1" sz="2800"/>
          </a:p>
        </p:txBody>
      </p:sp>
      <p:sp>
        <p:nvSpPr>
          <p:cNvPr id="318" name="Google Shape;318;p3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19" name="Google Shape;319;p34"/>
          <p:cNvSpPr txBox="1"/>
          <p:nvPr/>
        </p:nvSpPr>
        <p:spPr>
          <a:xfrm>
            <a:off x="157558" y="1856075"/>
            <a:ext cx="11739802" cy="2436244"/>
          </a:xfrm>
          <a:prstGeom prst="rect">
            <a:avLst/>
          </a:prstGeom>
          <a:noFill/>
          <a:ln>
            <a:noFill/>
          </a:ln>
        </p:spPr>
        <p:txBody>
          <a:bodyPr anchorCtr="0" anchor="t" bIns="45700" lIns="91425" spcFirstLastPara="1" rIns="91425" wrap="square" tIns="45700">
            <a:spAutoFit/>
          </a:bodyPr>
          <a:lstStyle/>
          <a:p>
            <a:pPr indent="0" lvl="0" marL="0" marR="0" rtl="1" algn="r">
              <a:lnSpc>
                <a:spcPct val="14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تواجه الشركات الصغيرة والمتوسطة في العراق مجموعة فريدة من المخاطر المالية بسبب الظروف الاقتصادية والسياسية والأمنية في البلاد. ومن المهم للشركات الصغيرة والمتوسطة العاملة في العراق أن تكون على دراية بهذه المخاطر وأن تديرها بفعالية</a:t>
            </a:r>
            <a:endParaRPr b="0" i="0" sz="2800" u="none" cap="none" strike="noStrike">
              <a:solidFill>
                <a:schemeClr val="dk1"/>
              </a:solidFill>
              <a:latin typeface="Arial"/>
              <a:ea typeface="Arial"/>
              <a:cs typeface="Arial"/>
              <a:sym typeface="Arial"/>
            </a:endParaRPr>
          </a:p>
          <a:p>
            <a:pPr indent="0" lvl="0" marL="0" marR="0" rtl="1" algn="r">
              <a:lnSpc>
                <a:spcPct val="14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المخاطر المالية</a:t>
            </a:r>
            <a:endParaRPr b="1" sz="2800"/>
          </a:p>
        </p:txBody>
      </p:sp>
      <p:sp>
        <p:nvSpPr>
          <p:cNvPr id="325" name="Google Shape;325;p3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26" name="Google Shape;326;p35"/>
          <p:cNvSpPr txBox="1"/>
          <p:nvPr/>
        </p:nvSpPr>
        <p:spPr>
          <a:xfrm>
            <a:off x="157558" y="1856075"/>
            <a:ext cx="11739802" cy="4849213"/>
          </a:xfrm>
          <a:prstGeom prst="rect">
            <a:avLst/>
          </a:prstGeom>
          <a:noFill/>
          <a:ln>
            <a:noFill/>
          </a:ln>
        </p:spPr>
        <p:txBody>
          <a:bodyPr anchorCtr="0" anchor="t" bIns="45700" lIns="91425" spcFirstLastPara="1" rIns="91425" wrap="square" tIns="45700">
            <a:spAutoFit/>
          </a:bodyPr>
          <a:lstStyle/>
          <a:p>
            <a:pPr indent="0" lvl="0" marL="0" marR="0" rtl="1" algn="r">
              <a:lnSpc>
                <a:spcPct val="14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المخاطر المالية تنتج من :-</a:t>
            </a:r>
            <a:endParaRPr/>
          </a:p>
          <a:p>
            <a:pPr indent="0" lvl="0" marL="0" marR="0" rtl="1" algn="r">
              <a:lnSpc>
                <a:spcPct val="14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1. </a:t>
            </a:r>
            <a:r>
              <a:rPr b="1" i="0" lang="ar-IQ" sz="2800" u="none" cap="none" strike="noStrike">
                <a:solidFill>
                  <a:schemeClr val="dk1"/>
                </a:solidFill>
                <a:latin typeface="Arial"/>
                <a:ea typeface="Arial"/>
                <a:cs typeface="Arial"/>
                <a:sym typeface="Arial"/>
              </a:rPr>
              <a:t>مخاطر التضخم: </a:t>
            </a:r>
            <a:r>
              <a:rPr b="0" i="0" lang="ar-IQ" sz="2800" u="none" cap="none" strike="noStrike">
                <a:solidFill>
                  <a:schemeClr val="dk1"/>
                </a:solidFill>
                <a:latin typeface="Arial"/>
                <a:ea typeface="Arial"/>
                <a:cs typeface="Arial"/>
                <a:sym typeface="Arial"/>
              </a:rPr>
              <a:t>شهد العراق فترات من التضخم المرتفع. ويمكن أن يؤدي الارتفاع السريع في الأسعار إلى تآكل القوة الشرائية للدخل والتأثير على تكلفة ممارسة الأعمال التجارية، بما في ذلك أسعار المدخلات والمواد..</a:t>
            </a:r>
            <a:endParaRPr/>
          </a:p>
          <a:p>
            <a:pPr indent="0" lvl="0" marL="0" marR="0" rtl="1" algn="r">
              <a:lnSpc>
                <a:spcPct val="14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2. </a:t>
            </a:r>
            <a:r>
              <a:rPr b="1" i="0" lang="ar-IQ" sz="2800" u="none" cap="none" strike="noStrike">
                <a:solidFill>
                  <a:schemeClr val="dk1"/>
                </a:solidFill>
                <a:latin typeface="Arial"/>
                <a:ea typeface="Arial"/>
                <a:cs typeface="Arial"/>
                <a:sym typeface="Arial"/>
              </a:rPr>
              <a:t>مخاطر الموردين</a:t>
            </a:r>
            <a:r>
              <a:rPr b="0" i="0" lang="ar-IQ" sz="2800" u="none" cap="none" strike="noStrike">
                <a:solidFill>
                  <a:schemeClr val="dk1"/>
                </a:solidFill>
                <a:latin typeface="Arial"/>
                <a:ea typeface="Arial"/>
                <a:cs typeface="Arial"/>
                <a:sym typeface="Arial"/>
              </a:rPr>
              <a:t>: تنشأ من الإجراءات والتغييرات من البائعين والموردين والعملاء.</a:t>
            </a:r>
            <a:endParaRPr/>
          </a:p>
          <a:p>
            <a:pPr indent="0" lvl="0" marL="0" marR="0" rtl="1" algn="r">
              <a:lnSpc>
                <a:spcPct val="140000"/>
              </a:lnSpc>
              <a:spcBef>
                <a:spcPts val="0"/>
              </a:spcBef>
              <a:spcAft>
                <a:spcPts val="0"/>
              </a:spcAft>
              <a:buClr>
                <a:schemeClr val="dk1"/>
              </a:buClr>
              <a:buSzPts val="2800"/>
              <a:buFont typeface="Arial"/>
              <a:buNone/>
            </a:pPr>
            <a:r>
              <a:rPr b="0" i="0" lang="ar-IQ" sz="2800" u="none" cap="none" strike="noStrike">
                <a:solidFill>
                  <a:schemeClr val="dk1"/>
                </a:solidFill>
                <a:latin typeface="Arial"/>
                <a:ea typeface="Arial"/>
                <a:cs typeface="Arial"/>
                <a:sym typeface="Arial"/>
              </a:rPr>
              <a:t>3. </a:t>
            </a:r>
            <a:r>
              <a:rPr b="1" i="0" lang="ar-IQ" sz="2800" u="none" cap="none" strike="noStrike">
                <a:solidFill>
                  <a:schemeClr val="dk1"/>
                </a:solidFill>
                <a:latin typeface="Arial"/>
                <a:ea typeface="Arial"/>
                <a:cs typeface="Arial"/>
                <a:sym typeface="Arial"/>
              </a:rPr>
              <a:t> الوصول إلى التمويل</a:t>
            </a:r>
            <a:r>
              <a:rPr b="0" i="0" lang="ar-IQ" sz="2800" u="none" cap="none" strike="noStrike">
                <a:solidFill>
                  <a:schemeClr val="dk1"/>
                </a:solidFill>
                <a:latin typeface="Arial"/>
                <a:ea typeface="Arial"/>
                <a:cs typeface="Arial"/>
                <a:sym typeface="Arial"/>
              </a:rPr>
              <a:t>: قد تواجه الشركات الصغيرة والمتوسطة في العراق صعوبات في الحصول على التمويل من المؤسسات المصرفية التقليدية بسبب محدودية الوصول إلى الائتمان، ومتطلبات الإقراض الصارمة، وتجنب المخاطر بين المقرضين. وهذا يمكن أن يحد من نموها واستقرارها المالي.</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ما هي ادارة المخاطر المالية:-</a:t>
            </a:r>
            <a:endParaRPr b="1" sz="2800"/>
          </a:p>
        </p:txBody>
      </p:sp>
      <p:sp>
        <p:nvSpPr>
          <p:cNvPr id="332" name="Google Shape;332;p3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33" name="Google Shape;333;p36"/>
          <p:cNvSpPr txBox="1"/>
          <p:nvPr/>
        </p:nvSpPr>
        <p:spPr>
          <a:xfrm>
            <a:off x="157558" y="1856075"/>
            <a:ext cx="1173980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1" algn="r">
              <a:spcBef>
                <a:spcPts val="0"/>
              </a:spcBef>
              <a:spcAft>
                <a:spcPts val="0"/>
              </a:spcAft>
              <a:buNone/>
            </a:pPr>
            <a:r>
              <a:rPr lang="ar-IQ" sz="2800">
                <a:solidFill>
                  <a:schemeClr val="dk1"/>
                </a:solidFill>
                <a:latin typeface="Arial"/>
                <a:ea typeface="Arial"/>
                <a:cs typeface="Arial"/>
                <a:sym typeface="Arial"/>
              </a:rPr>
              <a:t>عملية التعامل مع الحالات المفاجئة الناتجة عن السوق المالية.</a:t>
            </a:r>
            <a:endParaRPr/>
          </a:p>
          <a:p>
            <a:pPr indent="0" lvl="0" marL="0" marR="0" rtl="1" algn="r">
              <a:spcBef>
                <a:spcPts val="0"/>
              </a:spcBef>
              <a:spcAft>
                <a:spcPts val="0"/>
              </a:spcAft>
              <a:buNone/>
            </a:pPr>
            <a:r>
              <a:rPr lang="ar-IQ" sz="2800">
                <a:solidFill>
                  <a:schemeClr val="dk1"/>
                </a:solidFill>
                <a:latin typeface="Arial"/>
                <a:ea typeface="Arial"/>
                <a:cs typeface="Arial"/>
                <a:sym typeface="Arial"/>
              </a:rPr>
              <a:t>تقييم المخاطر المالية التي تواجهها الشركة وتطوير استراتيجيات الإدارة مع السياسات والإجراءات الداخلية.</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ما هي ادارة المخاطر المالية:-</a:t>
            </a:r>
            <a:endParaRPr b="1" sz="2800"/>
          </a:p>
        </p:txBody>
      </p:sp>
      <p:sp>
        <p:nvSpPr>
          <p:cNvPr id="339" name="Google Shape;339;p3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grpSp>
        <p:nvGrpSpPr>
          <p:cNvPr id="340" name="Google Shape;340;p37"/>
          <p:cNvGrpSpPr/>
          <p:nvPr/>
        </p:nvGrpSpPr>
        <p:grpSpPr>
          <a:xfrm>
            <a:off x="3823388" y="1617107"/>
            <a:ext cx="4300810" cy="5176539"/>
            <a:chOff x="2745085" y="2530"/>
            <a:chExt cx="4300810" cy="5176539"/>
          </a:xfrm>
        </p:grpSpPr>
        <p:sp>
          <p:nvSpPr>
            <p:cNvPr id="341" name="Google Shape;341;p37"/>
            <p:cNvSpPr/>
            <p:nvPr/>
          </p:nvSpPr>
          <p:spPr>
            <a:xfrm>
              <a:off x="2774180" y="2530"/>
              <a:ext cx="4242620" cy="94118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txBox="1"/>
            <p:nvPr/>
          </p:nvSpPr>
          <p:spPr>
            <a:xfrm>
              <a:off x="2801746" y="30096"/>
              <a:ext cx="4187488" cy="886057"/>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lang="ar-IQ" sz="2400">
                  <a:solidFill>
                    <a:schemeClr val="lt1"/>
                  </a:solidFill>
                  <a:latin typeface="Arial"/>
                  <a:ea typeface="Arial"/>
                  <a:cs typeface="Arial"/>
                  <a:sym typeface="Arial"/>
                </a:rPr>
                <a:t>تحديد وترتيب أولويات المخاطر المالية الرئيسية</a:t>
              </a:r>
              <a:endParaRPr sz="2400">
                <a:solidFill>
                  <a:schemeClr val="lt1"/>
                </a:solidFill>
                <a:latin typeface="Arial"/>
                <a:ea typeface="Arial"/>
                <a:cs typeface="Arial"/>
                <a:sym typeface="Arial"/>
              </a:endParaRPr>
            </a:p>
          </p:txBody>
        </p:sp>
        <p:sp>
          <p:nvSpPr>
            <p:cNvPr id="343" name="Google Shape;343;p37"/>
            <p:cNvSpPr/>
            <p:nvPr/>
          </p:nvSpPr>
          <p:spPr>
            <a:xfrm rot="5400000">
              <a:off x="4719017" y="967248"/>
              <a:ext cx="352945" cy="42353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txBox="1"/>
            <p:nvPr/>
          </p:nvSpPr>
          <p:spPr>
            <a:xfrm>
              <a:off x="4768430" y="1002543"/>
              <a:ext cx="254121" cy="2470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45" name="Google Shape;345;p37"/>
            <p:cNvSpPr/>
            <p:nvPr/>
          </p:nvSpPr>
          <p:spPr>
            <a:xfrm>
              <a:off x="2745085" y="1414313"/>
              <a:ext cx="4300810" cy="94118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7"/>
            <p:cNvSpPr txBox="1"/>
            <p:nvPr/>
          </p:nvSpPr>
          <p:spPr>
            <a:xfrm>
              <a:off x="2772651" y="1441879"/>
              <a:ext cx="4245678" cy="886057"/>
            </a:xfrm>
            <a:prstGeom prst="rect">
              <a:avLst/>
            </a:prstGeom>
            <a:noFill/>
            <a:ln>
              <a:noFill/>
            </a:ln>
          </p:spPr>
          <p:txBody>
            <a:bodyPr anchorCtr="0" anchor="ctr" bIns="91425" lIns="91425" spcFirstLastPara="1" rIns="91425" wrap="square" tIns="91425">
              <a:noAutofit/>
            </a:bodyPr>
            <a:lstStyle/>
            <a:p>
              <a:pPr indent="0" lvl="0" marL="0" marR="0" rtl="1" algn="r">
                <a:lnSpc>
                  <a:spcPct val="90000"/>
                </a:lnSpc>
                <a:spcBef>
                  <a:spcPts val="0"/>
                </a:spcBef>
                <a:spcAft>
                  <a:spcPts val="0"/>
                </a:spcAft>
                <a:buClr>
                  <a:srgbClr val="FFFFFF"/>
                </a:buClr>
                <a:buSzPts val="2400"/>
                <a:buFont typeface="Arial"/>
                <a:buNone/>
              </a:pPr>
              <a:r>
                <a:rPr lang="ar-IQ" sz="2400">
                  <a:solidFill>
                    <a:srgbClr val="FFFFFF"/>
                  </a:solidFill>
                  <a:latin typeface="Arial"/>
                  <a:ea typeface="Arial"/>
                  <a:cs typeface="Arial"/>
                  <a:sym typeface="Arial"/>
                </a:rPr>
                <a:t>تحديد مستوى تحمل المخاطر.</a:t>
              </a:r>
              <a:endParaRPr sz="2400">
                <a:solidFill>
                  <a:srgbClr val="FFFFFF"/>
                </a:solidFill>
                <a:latin typeface="Arial"/>
                <a:ea typeface="Arial"/>
                <a:cs typeface="Arial"/>
                <a:sym typeface="Arial"/>
              </a:endParaRPr>
            </a:p>
          </p:txBody>
        </p:sp>
        <p:sp>
          <p:nvSpPr>
            <p:cNvPr id="347" name="Google Shape;347;p37"/>
            <p:cNvSpPr/>
            <p:nvPr/>
          </p:nvSpPr>
          <p:spPr>
            <a:xfrm rot="5400000">
              <a:off x="4719017" y="2379032"/>
              <a:ext cx="352945" cy="42353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txBox="1"/>
            <p:nvPr/>
          </p:nvSpPr>
          <p:spPr>
            <a:xfrm>
              <a:off x="4768430" y="2414327"/>
              <a:ext cx="254121" cy="2470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49" name="Google Shape;349;p37"/>
            <p:cNvSpPr/>
            <p:nvPr/>
          </p:nvSpPr>
          <p:spPr>
            <a:xfrm>
              <a:off x="2803274" y="2826097"/>
              <a:ext cx="4184431" cy="94118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txBox="1"/>
            <p:nvPr/>
          </p:nvSpPr>
          <p:spPr>
            <a:xfrm>
              <a:off x="2830840" y="2853663"/>
              <a:ext cx="4129299" cy="886057"/>
            </a:xfrm>
            <a:prstGeom prst="rect">
              <a:avLst/>
            </a:prstGeom>
            <a:noFill/>
            <a:ln>
              <a:noFill/>
            </a:ln>
          </p:spPr>
          <p:txBody>
            <a:bodyPr anchorCtr="0" anchor="ctr" bIns="91425" lIns="91425" spcFirstLastPara="1" rIns="91425" wrap="square" tIns="91425">
              <a:noAutofit/>
            </a:bodyPr>
            <a:lstStyle/>
            <a:p>
              <a:pPr indent="0" lvl="0" marL="0" marR="0" rtl="1" algn="r">
                <a:lnSpc>
                  <a:spcPct val="90000"/>
                </a:lnSpc>
                <a:spcBef>
                  <a:spcPts val="0"/>
                </a:spcBef>
                <a:spcAft>
                  <a:spcPts val="0"/>
                </a:spcAft>
                <a:buClr>
                  <a:srgbClr val="FFFFFF"/>
                </a:buClr>
                <a:buSzPts val="2400"/>
                <a:buFont typeface="Arial"/>
                <a:buNone/>
              </a:pPr>
              <a:r>
                <a:rPr lang="ar-IQ" sz="2400">
                  <a:solidFill>
                    <a:srgbClr val="FFFFFF"/>
                  </a:solidFill>
                  <a:latin typeface="Arial"/>
                  <a:ea typeface="Arial"/>
                  <a:cs typeface="Arial"/>
                  <a:sym typeface="Arial"/>
                </a:rPr>
                <a:t>تنفيذ استراتيجية المخاطر وفقا لسياسة المنظمة.</a:t>
              </a:r>
              <a:endParaRPr sz="2400">
                <a:solidFill>
                  <a:srgbClr val="FFFFFF"/>
                </a:solidFill>
                <a:latin typeface="Arial"/>
                <a:ea typeface="Arial"/>
                <a:cs typeface="Arial"/>
                <a:sym typeface="Arial"/>
              </a:endParaRPr>
            </a:p>
          </p:txBody>
        </p:sp>
        <p:sp>
          <p:nvSpPr>
            <p:cNvPr id="351" name="Google Shape;351;p37"/>
            <p:cNvSpPr/>
            <p:nvPr/>
          </p:nvSpPr>
          <p:spPr>
            <a:xfrm rot="5400000">
              <a:off x="4719017" y="3790816"/>
              <a:ext cx="352945" cy="423535"/>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7"/>
            <p:cNvSpPr txBox="1"/>
            <p:nvPr/>
          </p:nvSpPr>
          <p:spPr>
            <a:xfrm>
              <a:off x="4768430" y="3826111"/>
              <a:ext cx="254121" cy="24706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353" name="Google Shape;353;p37"/>
            <p:cNvSpPr/>
            <p:nvPr/>
          </p:nvSpPr>
          <p:spPr>
            <a:xfrm>
              <a:off x="2813600" y="4237880"/>
              <a:ext cx="4163779" cy="941189"/>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7"/>
            <p:cNvSpPr txBox="1"/>
            <p:nvPr/>
          </p:nvSpPr>
          <p:spPr>
            <a:xfrm>
              <a:off x="2841166" y="4265446"/>
              <a:ext cx="4108647" cy="886057"/>
            </a:xfrm>
            <a:prstGeom prst="rect">
              <a:avLst/>
            </a:prstGeom>
            <a:noFill/>
            <a:ln>
              <a:noFill/>
            </a:ln>
          </p:spPr>
          <p:txBody>
            <a:bodyPr anchorCtr="0" anchor="ctr" bIns="91425" lIns="91425" spcFirstLastPara="1" rIns="91425" wrap="square" tIns="91425">
              <a:noAutofit/>
            </a:bodyPr>
            <a:lstStyle/>
            <a:p>
              <a:pPr indent="0" lvl="0" marL="0" marR="0" rtl="1" algn="r">
                <a:lnSpc>
                  <a:spcPct val="90000"/>
                </a:lnSpc>
                <a:spcBef>
                  <a:spcPts val="0"/>
                </a:spcBef>
                <a:spcAft>
                  <a:spcPts val="0"/>
                </a:spcAft>
                <a:buClr>
                  <a:srgbClr val="FFFFFF"/>
                </a:buClr>
                <a:buSzPts val="2400"/>
                <a:buFont typeface="Arial"/>
                <a:buNone/>
              </a:pPr>
              <a:r>
                <a:rPr lang="ar-IQ" sz="2400">
                  <a:solidFill>
                    <a:srgbClr val="FFFFFF"/>
                  </a:solidFill>
                  <a:latin typeface="Arial"/>
                  <a:ea typeface="Arial"/>
                  <a:cs typeface="Arial"/>
                  <a:sym typeface="Arial"/>
                </a:rPr>
                <a:t>القياس والإبلاغ والمراقبة والتحسين إذا لزم الأمر</a:t>
              </a:r>
              <a:r>
                <a:rPr lang="ar-IQ"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ما هو تخفيف المخاطر المالية؟</a:t>
            </a:r>
            <a:endParaRPr b="1" sz="2800"/>
          </a:p>
        </p:txBody>
      </p:sp>
      <p:sp>
        <p:nvSpPr>
          <p:cNvPr id="360" name="Google Shape;360;p3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61" name="Google Shape;361;p38"/>
          <p:cNvSpPr txBox="1"/>
          <p:nvPr/>
        </p:nvSpPr>
        <p:spPr>
          <a:xfrm>
            <a:off x="157558" y="1856075"/>
            <a:ext cx="11739802"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800">
              <a:solidFill>
                <a:schemeClr val="dk1"/>
              </a:solidFill>
              <a:latin typeface="Arial"/>
              <a:ea typeface="Arial"/>
              <a:cs typeface="Arial"/>
              <a:sym typeface="Arial"/>
            </a:endParaRPr>
          </a:p>
          <a:p>
            <a:pPr indent="0" lvl="0" marL="0" marR="0" rtl="1" algn="just">
              <a:spcBef>
                <a:spcPts val="0"/>
              </a:spcBef>
              <a:spcAft>
                <a:spcPts val="0"/>
              </a:spcAft>
              <a:buNone/>
            </a:pPr>
            <a:r>
              <a:rPr b="0" i="0" lang="ar-IQ" sz="2800">
                <a:solidFill>
                  <a:srgbClr val="333333"/>
                </a:solidFill>
                <a:latin typeface="Helvetica Neue"/>
                <a:ea typeface="Helvetica Neue"/>
                <a:cs typeface="Helvetica Neue"/>
                <a:sym typeface="Helvetica Neue"/>
              </a:rPr>
              <a:t>تخفيف المخاطر المالية هو إدارة المخاطر لتقليلها عن طريق تقليل عوامل الخطر أو إزالتها. ومن خلال القيام بذلك، </a:t>
            </a:r>
            <a:r>
              <a:rPr lang="ar-IQ" sz="2800">
                <a:solidFill>
                  <a:schemeClr val="dk1"/>
                </a:solidFill>
                <a:latin typeface="Arial"/>
                <a:ea typeface="Arial"/>
                <a:cs typeface="Arial"/>
                <a:sym typeface="Arial"/>
              </a:rPr>
              <a:t>للتخفيف من هذه المخاطر المالية، يجب على الشركات الصغيرة والمتوسطة في العراق النظر في استراتيجيات مثل تنويع قاعدة عملائها وأسواقها، والحفاظ على ممارسات الإدارة المالية القوية، وطلب المشورة من الخبراء المحليين، وإجراء العناية الواجبة الشاملة، واستكشاف خيارات التمويل خارج البنوك التقليدية، مثل البرامج الحكومية. أو المؤسسات المالية الدولية. بالإضافة إلى ذلك، فإن البقاء على اطلاع بالمشهد السياسي والاقتصادي ووضع خطط طوارئ لمختلف السيناريوهات يمكن أن يساعد الشركات الصغيرة والمتوسطة على اجتياز بيئة الأعمال الصعبة في العراق.</a:t>
            </a:r>
            <a:endParaRPr sz="2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9"/>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كيف يمكنك تطوير استراتيجية تخفيف المخاطر المالية؟</a:t>
            </a:r>
            <a:endParaRPr b="1" sz="2800"/>
          </a:p>
        </p:txBody>
      </p:sp>
      <p:sp>
        <p:nvSpPr>
          <p:cNvPr id="367" name="Google Shape;367;p3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68" name="Google Shape;368;p39"/>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a:p>
            <a:pPr indent="0" lvl="0" marL="0" rtl="1" algn="r">
              <a:lnSpc>
                <a:spcPct val="90000"/>
              </a:lnSpc>
              <a:spcBef>
                <a:spcPts val="1000"/>
              </a:spcBef>
              <a:spcAft>
                <a:spcPts val="0"/>
              </a:spcAft>
              <a:buClr>
                <a:srgbClr val="333333"/>
              </a:buClr>
              <a:buSzPts val="2800"/>
              <a:buNone/>
            </a:pPr>
            <a:r>
              <a:rPr b="0" i="0" lang="ar-IQ">
                <a:solidFill>
                  <a:srgbClr val="333333"/>
                </a:solidFill>
                <a:latin typeface="Helvetica Neue"/>
                <a:ea typeface="Helvetica Neue"/>
                <a:cs typeface="Helvetica Neue"/>
                <a:sym typeface="Helvetica Neue"/>
              </a:rPr>
              <a:t>يمكن للشركات الصغيرة تطوير خطة لتخفيف المخاطر المالية من خلال :- </a:t>
            </a:r>
            <a:endParaRPr/>
          </a:p>
          <a:p>
            <a:pPr indent="-228600" lvl="0" marL="228600" rtl="1" algn="r">
              <a:lnSpc>
                <a:spcPct val="90000"/>
              </a:lnSpc>
              <a:spcBef>
                <a:spcPts val="1000"/>
              </a:spcBef>
              <a:spcAft>
                <a:spcPts val="0"/>
              </a:spcAft>
              <a:buClr>
                <a:srgbClr val="333333"/>
              </a:buClr>
              <a:buSzPts val="2800"/>
              <a:buChar char="•"/>
            </a:pPr>
            <a:r>
              <a:rPr b="0" i="0" lang="ar-IQ" u="sng">
                <a:solidFill>
                  <a:srgbClr val="333333"/>
                </a:solidFill>
                <a:latin typeface="Helvetica Neue"/>
                <a:ea typeface="Helvetica Neue"/>
                <a:cs typeface="Helvetica Neue"/>
                <a:sym typeface="Helvetica Neue"/>
              </a:rPr>
              <a:t>تحديد المخاطر</a:t>
            </a:r>
            <a:r>
              <a:rPr b="0" i="0" lang="ar-IQ">
                <a:solidFill>
                  <a:srgbClr val="333333"/>
                </a:solidFill>
                <a:latin typeface="Helvetica Neue"/>
                <a:ea typeface="Helvetica Neue"/>
                <a:cs typeface="Helvetica Neue"/>
                <a:sym typeface="Helvetica Neue"/>
              </a:rPr>
              <a:t>. بعد ذلك، ستحتاج الشركات إلى اتخاذ خطوات مثل: -</a:t>
            </a:r>
            <a:endParaRPr/>
          </a:p>
          <a:p>
            <a:pPr indent="0" lvl="1" marL="457200" rtl="1" algn="r">
              <a:lnSpc>
                <a:spcPct val="90000"/>
              </a:lnSpc>
              <a:spcBef>
                <a:spcPts val="500"/>
              </a:spcBef>
              <a:spcAft>
                <a:spcPts val="0"/>
              </a:spcAft>
              <a:buClr>
                <a:schemeClr val="dk1"/>
              </a:buClr>
              <a:buSzPts val="2400"/>
              <a:buNone/>
            </a:pPr>
            <a:r>
              <a:t/>
            </a:r>
            <a:endParaRPr b="0" i="0">
              <a:solidFill>
                <a:srgbClr val="333333"/>
              </a:solidFill>
              <a:latin typeface="Helvetica Neue"/>
              <a:ea typeface="Helvetica Neue"/>
              <a:cs typeface="Helvetica Neue"/>
              <a:sym typeface="Helvetica Neue"/>
            </a:endParaRPr>
          </a:p>
        </p:txBody>
      </p:sp>
      <p:sp>
        <p:nvSpPr>
          <p:cNvPr id="369" name="Google Shape;369;p39"/>
          <p:cNvSpPr txBox="1"/>
          <p:nvPr/>
        </p:nvSpPr>
        <p:spPr>
          <a:xfrm>
            <a:off x="5844585" y="3493433"/>
            <a:ext cx="6097772" cy="738664"/>
          </a:xfrm>
          <a:prstGeom prst="rect">
            <a:avLst/>
          </a:prstGeom>
          <a:noFill/>
          <a:ln>
            <a:noFill/>
          </a:ln>
        </p:spPr>
        <p:txBody>
          <a:bodyPr anchorCtr="0" anchor="t" bIns="45700" lIns="91425" spcFirstLastPara="1" rIns="91425" wrap="square" tIns="45700">
            <a:spAutoFit/>
          </a:bodyPr>
          <a:lstStyle/>
          <a:p>
            <a:pPr indent="0" lvl="1" marL="457200" marR="0" rtl="1" algn="r">
              <a:spcBef>
                <a:spcPts val="0"/>
              </a:spcBef>
              <a:spcAft>
                <a:spcPts val="0"/>
              </a:spcAft>
              <a:buNone/>
            </a:pPr>
            <a:r>
              <a:rPr b="0" i="0" lang="ar-IQ" sz="2400" u="sng" cap="none" strike="noStrike">
                <a:solidFill>
                  <a:srgbClr val="333333"/>
                </a:solidFill>
                <a:latin typeface="Helvetica Neue"/>
                <a:ea typeface="Helvetica Neue"/>
                <a:cs typeface="Helvetica Neue"/>
                <a:sym typeface="Helvetica Neue"/>
              </a:rPr>
              <a:t>وإنشاء صندوق للطوارئ</a:t>
            </a:r>
            <a:r>
              <a:rPr b="0" i="0" lang="ar-IQ" sz="2400" u="none" cap="none" strike="noStrike">
                <a:solidFill>
                  <a:srgbClr val="333333"/>
                </a:solidFill>
                <a:latin typeface="Helvetica Neue"/>
                <a:ea typeface="Helvetica Neue"/>
                <a:cs typeface="Helvetica Neue"/>
                <a:sym typeface="Helvetica Neue"/>
              </a:rPr>
              <a:t>.</a:t>
            </a:r>
            <a:endParaRPr/>
          </a:p>
          <a:p>
            <a:pPr indent="0" lvl="1" marL="457200" marR="0" rtl="1" algn="r">
              <a:spcBef>
                <a:spcPts val="0"/>
              </a:spcBef>
              <a:spcAft>
                <a:spcPts val="0"/>
              </a:spcAft>
              <a:buNone/>
            </a:pPr>
            <a:r>
              <a:rPr b="0" i="0" lang="ar-IQ" sz="1800" u="none" cap="none" strike="noStrike">
                <a:solidFill>
                  <a:srgbClr val="333333"/>
                </a:solidFill>
                <a:latin typeface="Helvetica Neue"/>
                <a:ea typeface="Helvetica Neue"/>
                <a:cs typeface="Helvetica Neue"/>
                <a:sym typeface="Helvetica Neue"/>
              </a:rPr>
              <a:t> </a:t>
            </a:r>
            <a:endParaRPr b="0" i="0" sz="1800" u="none" cap="none" strike="noStrike">
              <a:solidFill>
                <a:schemeClr val="dk1"/>
              </a:solidFill>
              <a:latin typeface="Arial"/>
              <a:ea typeface="Arial"/>
              <a:cs typeface="Arial"/>
              <a:sym typeface="Arial"/>
            </a:endParaRPr>
          </a:p>
        </p:txBody>
      </p:sp>
      <p:sp>
        <p:nvSpPr>
          <p:cNvPr id="370" name="Google Shape;370;p39"/>
          <p:cNvSpPr txBox="1"/>
          <p:nvPr/>
        </p:nvSpPr>
        <p:spPr>
          <a:xfrm>
            <a:off x="5844585" y="4122475"/>
            <a:ext cx="6097772" cy="461665"/>
          </a:xfrm>
          <a:prstGeom prst="rect">
            <a:avLst/>
          </a:prstGeom>
          <a:noFill/>
          <a:ln>
            <a:noFill/>
          </a:ln>
        </p:spPr>
        <p:txBody>
          <a:bodyPr anchorCtr="0" anchor="t" bIns="45700" lIns="91425" spcFirstLastPara="1" rIns="91425" wrap="square" tIns="45700">
            <a:spAutoFit/>
          </a:bodyPr>
          <a:lstStyle/>
          <a:p>
            <a:pPr indent="0" lvl="1" marL="457200" marR="0" rtl="1" algn="r">
              <a:spcBef>
                <a:spcPts val="0"/>
              </a:spcBef>
              <a:spcAft>
                <a:spcPts val="0"/>
              </a:spcAft>
              <a:buNone/>
            </a:pPr>
            <a:r>
              <a:rPr b="0" i="0" lang="ar-IQ" sz="2400" u="sng" cap="none" strike="noStrike">
                <a:solidFill>
                  <a:srgbClr val="333333"/>
                </a:solidFill>
                <a:latin typeface="Helvetica Neue"/>
                <a:ea typeface="Helvetica Neue"/>
                <a:cs typeface="Helvetica Neue"/>
                <a:sym typeface="Helvetica Neue"/>
              </a:rPr>
              <a:t>وتنويع مصادر الدخل </a:t>
            </a:r>
            <a:r>
              <a:rPr b="0" i="0" lang="ar-IQ" sz="2400" u="none" cap="none" strike="noStrike">
                <a:solidFill>
                  <a:srgbClr val="333333"/>
                </a:solidFill>
                <a:latin typeface="Helvetica Neue"/>
                <a:ea typeface="Helvetica Neue"/>
                <a:cs typeface="Helvetica Neue"/>
                <a:sym typeface="Helvetica Neue"/>
              </a:rPr>
              <a:t>لتخفيف قوة المخاطر المحددة</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0"/>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لماذا تحتاج إلى استراتيجية لتخفيف المخاطر المالية؟</a:t>
            </a:r>
            <a:endParaRPr b="1" sz="2800"/>
          </a:p>
        </p:txBody>
      </p:sp>
      <p:sp>
        <p:nvSpPr>
          <p:cNvPr id="376" name="Google Shape;376;p4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77" name="Google Shape;377;p40"/>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ar-IQ"/>
              <a:t>تحتاج كل شركة صغيرة إلى استراتيجية لتخفيف المخاطر المالية للمساعدة في الحد من تأثير التهديدات التي تتعرض لها الشركة. ومن خلال تحديد المخاطر والتخفيف من حدتها، تكون لدى الشركات فرصة أقل للتأثر ماليًا سلبًا بالتهديدات المستقبلية، سواء كانت داخلية أو خارجية للشركة.</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1"/>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أربع طرق للمساعدة في تخفيف المخاطر المالية</a:t>
            </a:r>
            <a:endParaRPr b="1" sz="2800"/>
          </a:p>
        </p:txBody>
      </p:sp>
      <p:sp>
        <p:nvSpPr>
          <p:cNvPr id="383" name="Google Shape;383;p4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84" name="Google Shape;384;p41"/>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a:bodyPr>
          <a:lstStyle/>
          <a:p>
            <a:pPr indent="-514350" lvl="0" marL="514350" rtl="1" algn="r">
              <a:lnSpc>
                <a:spcPct val="90000"/>
              </a:lnSpc>
              <a:spcBef>
                <a:spcPts val="0"/>
              </a:spcBef>
              <a:spcAft>
                <a:spcPts val="0"/>
              </a:spcAft>
              <a:buClr>
                <a:srgbClr val="333333"/>
              </a:buClr>
              <a:buSzPts val="2800"/>
              <a:buAutoNum type="arabicPeriod"/>
            </a:pPr>
            <a:r>
              <a:rPr b="1" i="0" lang="ar-IQ">
                <a:solidFill>
                  <a:srgbClr val="333333"/>
                </a:solidFill>
                <a:latin typeface="Arial"/>
                <a:ea typeface="Arial"/>
                <a:cs typeface="Arial"/>
                <a:sym typeface="Arial"/>
              </a:rPr>
              <a:t>تجنب الوضع الراهن الخاص بك</a:t>
            </a:r>
            <a:endParaRPr/>
          </a:p>
          <a:p>
            <a:pPr indent="0" lvl="0" marL="0" rtl="1" algn="r">
              <a:lnSpc>
                <a:spcPct val="90000"/>
              </a:lnSpc>
              <a:spcBef>
                <a:spcPts val="1000"/>
              </a:spcBef>
              <a:spcAft>
                <a:spcPts val="0"/>
              </a:spcAft>
              <a:buClr>
                <a:srgbClr val="333333"/>
              </a:buClr>
              <a:buSzPts val="2800"/>
              <a:buNone/>
            </a:pPr>
            <a:r>
              <a:rPr lang="ar-IQ">
                <a:solidFill>
                  <a:srgbClr val="333333"/>
                </a:solidFill>
                <a:latin typeface="Helvetica Neue"/>
                <a:ea typeface="Helvetica Neue"/>
                <a:cs typeface="Helvetica Neue"/>
                <a:sym typeface="Helvetica Neue"/>
              </a:rPr>
              <a:t>لا تكن راضيًا عن إجراءات التشغيل القياسية الخاصة بك الق النظر إلى عملياتك الداخلية وتحديد الفجوات الحصول على فهم أكثر شمولاً لما تفعله بشكل صحيح وما تفعله بشكل خاطئ. </a:t>
            </a:r>
            <a:endParaRPr/>
          </a:p>
          <a:p>
            <a:pPr indent="0" lvl="0" marL="0" rtl="1" algn="r">
              <a:lnSpc>
                <a:spcPct val="90000"/>
              </a:lnSpc>
              <a:spcBef>
                <a:spcPts val="1000"/>
              </a:spcBef>
              <a:spcAft>
                <a:spcPts val="0"/>
              </a:spcAft>
              <a:buClr>
                <a:srgbClr val="333333"/>
              </a:buClr>
              <a:buSzPts val="2800"/>
              <a:buNone/>
            </a:pPr>
            <a:r>
              <a:rPr lang="ar-IQ">
                <a:solidFill>
                  <a:srgbClr val="333333"/>
                </a:solidFill>
                <a:latin typeface="Helvetica Neue"/>
                <a:ea typeface="Helvetica Neue"/>
                <a:cs typeface="Helvetica Neue"/>
                <a:sym typeface="Helvetica Neue"/>
              </a:rPr>
              <a:t>يمنحك هذا المعرفة التي تحتاجها لإنشاء إستراتيجيات لحماية سمعة شركتك والمخاطر المالية.</a:t>
            </a: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228600" lvl="0" marL="228600" rtl="1" algn="just">
              <a:lnSpc>
                <a:spcPct val="180000"/>
              </a:lnSpc>
              <a:spcBef>
                <a:spcPts val="0"/>
              </a:spcBef>
              <a:spcAft>
                <a:spcPts val="0"/>
              </a:spcAft>
              <a:buClr>
                <a:schemeClr val="dk1"/>
              </a:buClr>
              <a:buSzPts val="2800"/>
              <a:buChar char="•"/>
            </a:pPr>
            <a:r>
              <a:rPr lang="ar-IQ" sz="2800"/>
              <a:t>إنه فن وعلم إدارة الأموال.</a:t>
            </a:r>
            <a:endParaRPr sz="2800"/>
          </a:p>
          <a:p>
            <a:pPr indent="-228600" lvl="0" marL="228600" rtl="1" algn="r">
              <a:lnSpc>
                <a:spcPct val="180000"/>
              </a:lnSpc>
              <a:spcBef>
                <a:spcPts val="1000"/>
              </a:spcBef>
              <a:spcAft>
                <a:spcPts val="0"/>
              </a:spcAft>
              <a:buClr>
                <a:schemeClr val="dk1"/>
              </a:buClr>
              <a:buSzPts val="2800"/>
              <a:buChar char="•"/>
            </a:pPr>
            <a:r>
              <a:rPr lang="ar-IQ" sz="2800"/>
              <a:t>عملية الشراء والاستخدام الحكيم للموارد بهدف تعظيم قيمة الشركة.</a:t>
            </a:r>
            <a:endParaRPr/>
          </a:p>
          <a:p>
            <a:pPr indent="-228600" lvl="0" marL="228600" rtl="1" algn="r">
              <a:lnSpc>
                <a:spcPct val="180000"/>
              </a:lnSpc>
              <a:spcBef>
                <a:spcPts val="1000"/>
              </a:spcBef>
              <a:spcAft>
                <a:spcPts val="0"/>
              </a:spcAft>
              <a:buClr>
                <a:schemeClr val="dk1"/>
              </a:buClr>
              <a:buSzPts val="2800"/>
              <a:buChar char="•"/>
            </a:pPr>
            <a:r>
              <a:rPr lang="ar-IQ" sz="2800"/>
              <a:t>الترابط مع مجالات الإدارة الأخرى.</a:t>
            </a:r>
            <a:endParaRPr sz="2800"/>
          </a:p>
          <a:p>
            <a:pPr indent="0" lvl="0" marL="0" rtl="1" algn="r">
              <a:lnSpc>
                <a:spcPct val="90000"/>
              </a:lnSpc>
              <a:spcBef>
                <a:spcPts val="1000"/>
              </a:spcBef>
              <a:spcAft>
                <a:spcPts val="0"/>
              </a:spcAft>
              <a:buClr>
                <a:schemeClr val="dk1"/>
              </a:buClr>
              <a:buSzPts val="2800"/>
              <a:buNone/>
            </a:pPr>
            <a:r>
              <a:t/>
            </a:r>
            <a:endParaRPr/>
          </a:p>
        </p:txBody>
      </p:sp>
      <p:sp>
        <p:nvSpPr>
          <p:cNvPr id="105" name="Google Shape;105;p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الادارة المالـــــــــــــــــــــــــية:- </a:t>
            </a:r>
            <a:endParaRPr/>
          </a:p>
        </p:txBody>
      </p:sp>
      <p:sp>
        <p:nvSpPr>
          <p:cNvPr id="106" name="Google Shape;106;p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2"/>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أربع طرق للمساعدة في تخفيف المخاطر المالية</a:t>
            </a:r>
            <a:endParaRPr b="1" sz="2800"/>
          </a:p>
        </p:txBody>
      </p:sp>
      <p:sp>
        <p:nvSpPr>
          <p:cNvPr id="390" name="Google Shape;390;p42"/>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91" name="Google Shape;391;p42"/>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lnSpcReduction="10000"/>
          </a:bodyPr>
          <a:lstStyle/>
          <a:p>
            <a:pPr indent="0" lvl="0" marL="0" rtl="1" algn="r">
              <a:lnSpc>
                <a:spcPct val="90000"/>
              </a:lnSpc>
              <a:spcBef>
                <a:spcPts val="0"/>
              </a:spcBef>
              <a:spcAft>
                <a:spcPts val="0"/>
              </a:spcAft>
              <a:buClr>
                <a:srgbClr val="000000"/>
              </a:buClr>
              <a:buSzPts val="2800"/>
              <a:buNone/>
            </a:pPr>
            <a:r>
              <a:rPr b="1" i="0" lang="ar-IQ">
                <a:solidFill>
                  <a:srgbClr val="000000"/>
                </a:solidFill>
                <a:latin typeface="Barlow"/>
                <a:ea typeface="Barlow"/>
                <a:cs typeface="Barlow"/>
                <a:sym typeface="Barlow"/>
              </a:rPr>
              <a:t>2. فهم ملف تعريف المخاطر</a:t>
            </a:r>
            <a:endParaRPr/>
          </a:p>
          <a:p>
            <a:pPr indent="0" lvl="1" marL="457200" rtl="1" algn="r">
              <a:lnSpc>
                <a:spcPct val="90000"/>
              </a:lnSpc>
              <a:spcBef>
                <a:spcPts val="500"/>
              </a:spcBef>
              <a:spcAft>
                <a:spcPts val="0"/>
              </a:spcAft>
              <a:buClr>
                <a:srgbClr val="333333"/>
              </a:buClr>
              <a:buSzPts val="2800"/>
              <a:buNone/>
            </a:pPr>
            <a:r>
              <a:rPr lang="ar-IQ" sz="2800">
                <a:solidFill>
                  <a:srgbClr val="333333"/>
                </a:solidFill>
                <a:latin typeface="Helvetica Neue"/>
                <a:ea typeface="Helvetica Neue"/>
                <a:cs typeface="Helvetica Neue"/>
                <a:sym typeface="Helvetica Neue"/>
              </a:rPr>
              <a:t>يحدد ملف تعريف المخاطر المستوى المقبول للمخاطر الذي يكون الفرد مستعدًا وقادرًا على قبوله. يحاول ملف تعريف مخاطر الشركة تحديد مدى الرغبة في تحمل المخاطر (أو النفور من المخاطرة). يجب أن يحدد ملف تعريف المخاطر الخاص بالمشروعات المتناهية الصغر والصغيرة والمتوسطة مدى استعداد ذلك الشخص وقدرته على تحمل المخاطر. </a:t>
            </a:r>
            <a:endParaRPr sz="2800">
              <a:solidFill>
                <a:srgbClr val="333333"/>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3"/>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أربع طرق للمساعدة في تخفيف المخاطر المالية</a:t>
            </a:r>
            <a:endParaRPr b="1" sz="2800"/>
          </a:p>
        </p:txBody>
      </p:sp>
      <p:sp>
        <p:nvSpPr>
          <p:cNvPr id="397" name="Google Shape;397;p43"/>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398" name="Google Shape;398;p43"/>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000000"/>
              </a:buClr>
              <a:buSzPts val="2800"/>
              <a:buNone/>
            </a:pPr>
            <a:r>
              <a:rPr b="1" i="0" lang="ar-IQ">
                <a:solidFill>
                  <a:srgbClr val="000000"/>
                </a:solidFill>
                <a:latin typeface="Barlow"/>
                <a:ea typeface="Barlow"/>
                <a:cs typeface="Barlow"/>
                <a:sym typeface="Barlow"/>
              </a:rPr>
              <a:t>3. ضمان وجود أساس قوي لتخفيف المخاطر المالية</a:t>
            </a:r>
            <a:endParaRPr/>
          </a:p>
          <a:p>
            <a:pPr indent="0" lvl="0" marL="0" rtl="0" algn="r">
              <a:lnSpc>
                <a:spcPct val="90000"/>
              </a:lnSpc>
              <a:spcBef>
                <a:spcPts val="1000"/>
              </a:spcBef>
              <a:spcAft>
                <a:spcPts val="0"/>
              </a:spcAft>
              <a:buClr>
                <a:srgbClr val="333333"/>
              </a:buClr>
              <a:buSzPts val="2800"/>
              <a:buNone/>
            </a:pPr>
            <a:r>
              <a:rPr lang="ar-IQ">
                <a:solidFill>
                  <a:srgbClr val="333333"/>
                </a:solidFill>
                <a:latin typeface="Helvetica Neue"/>
                <a:ea typeface="Helvetica Neue"/>
                <a:cs typeface="Helvetica Neue"/>
                <a:sym typeface="Helvetica Neue"/>
              </a:rPr>
              <a:t>لضمان وجود أساس متين لمنع المخاطر المالية، يجب على المؤسسات المتناهية الصغر والصغيرة والمتوسطة أن تتبنى نهجًا يتطلب أقل قدر من الوقت والمال للتنفيذ ولكنه يكفي لتحقيق أهدافك وتوفير عائد استثمار مربح.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4"/>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أربع طرق للمساعدة في تخفيف المخاطر المالية</a:t>
            </a:r>
            <a:endParaRPr b="1" sz="2800"/>
          </a:p>
        </p:txBody>
      </p:sp>
      <p:sp>
        <p:nvSpPr>
          <p:cNvPr id="404" name="Google Shape;404;p44"/>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405" name="Google Shape;405;p44"/>
          <p:cNvSpPr txBox="1"/>
          <p:nvPr>
            <p:ph idx="1" type="body"/>
          </p:nvPr>
        </p:nvSpPr>
        <p:spPr>
          <a:xfrm>
            <a:off x="429490" y="1867045"/>
            <a:ext cx="11305309" cy="1986195"/>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000000"/>
              </a:buClr>
              <a:buSzPts val="2800"/>
              <a:buNone/>
            </a:pPr>
            <a:r>
              <a:rPr b="1" i="0" lang="ar-IQ">
                <a:solidFill>
                  <a:srgbClr val="000000"/>
                </a:solidFill>
                <a:latin typeface="Barlow"/>
                <a:ea typeface="Barlow"/>
                <a:cs typeface="Barlow"/>
                <a:sym typeface="Barlow"/>
              </a:rPr>
              <a:t>4. اعرف أين تذهب أموالك</a:t>
            </a:r>
            <a:endParaRPr/>
          </a:p>
          <a:p>
            <a:pPr indent="0" lvl="0" marL="0" rtl="0" algn="r">
              <a:lnSpc>
                <a:spcPct val="90000"/>
              </a:lnSpc>
              <a:spcBef>
                <a:spcPts val="1000"/>
              </a:spcBef>
              <a:spcAft>
                <a:spcPts val="0"/>
              </a:spcAft>
              <a:buClr>
                <a:srgbClr val="333333"/>
              </a:buClr>
              <a:buSzPts val="2800"/>
              <a:buNone/>
            </a:pPr>
            <a:r>
              <a:rPr lang="ar-IQ">
                <a:solidFill>
                  <a:srgbClr val="333333"/>
                </a:solidFill>
                <a:latin typeface="Helvetica Neue"/>
                <a:ea typeface="Helvetica Neue"/>
                <a:cs typeface="Helvetica Neue"/>
                <a:sym typeface="Helvetica Neue"/>
              </a:rPr>
              <a:t>يعد التنبؤ بميزانيتك في كثير من الأحيان إحدى المهام الأكثر صعوبة في عمليات عملك. أفضل شيء يمكنك القيام به هو وضع إستراتيجيات لدفع أجندة أعمالك إلى الأمام من خلال الدعم الاستراتيجي الذي يوفر الرؤية اللازمة والاختبار والتحكم في أموالك وعملياتك.</a:t>
            </a: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5"/>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أمثلة على مخاطر المشروعات متناهية الصغر والصغيرة والمتوسطة العراقية</a:t>
            </a:r>
            <a:endParaRPr b="1" sz="2800"/>
          </a:p>
        </p:txBody>
      </p:sp>
      <p:sp>
        <p:nvSpPr>
          <p:cNvPr id="411" name="Google Shape;411;p45"/>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412" name="Google Shape;412;p45"/>
          <p:cNvSpPr txBox="1"/>
          <p:nvPr>
            <p:ph idx="1" type="body"/>
          </p:nvPr>
        </p:nvSpPr>
        <p:spPr>
          <a:xfrm>
            <a:off x="5734050" y="3105295"/>
            <a:ext cx="5819774" cy="1986195"/>
          </a:xfrm>
          <a:prstGeom prst="rect">
            <a:avLst/>
          </a:prstGeom>
          <a:noFill/>
          <a:ln>
            <a:noFill/>
          </a:ln>
        </p:spPr>
        <p:txBody>
          <a:bodyPr anchorCtr="0" anchor="t" bIns="45700" lIns="91425" spcFirstLastPara="1" rIns="91425" wrap="square" tIns="45700">
            <a:normAutofit/>
          </a:bodyPr>
          <a:lstStyle/>
          <a:p>
            <a:pPr indent="-457200" lvl="0" marL="457200" rtl="1" algn="r">
              <a:lnSpc>
                <a:spcPct val="90000"/>
              </a:lnSpc>
              <a:spcBef>
                <a:spcPts val="0"/>
              </a:spcBef>
              <a:spcAft>
                <a:spcPts val="0"/>
              </a:spcAft>
              <a:buClr>
                <a:schemeClr val="dk1"/>
              </a:buClr>
              <a:buSzPts val="2800"/>
              <a:buFont typeface="Arial"/>
              <a:buChar char="•"/>
            </a:pPr>
            <a:r>
              <a:rPr lang="ar-IQ" sz="2800"/>
              <a:t>ارتفاع سعر صرف الدولار الأمريكي وانخفاض قيمة الدينار العراقي في السوق العراقية</a:t>
            </a:r>
            <a:endParaRPr sz="2800"/>
          </a:p>
        </p:txBody>
      </p:sp>
      <p:pic>
        <p:nvPicPr>
          <p:cNvPr id="413" name="Google Shape;413;p45"/>
          <p:cNvPicPr preferRelativeResize="0"/>
          <p:nvPr/>
        </p:nvPicPr>
        <p:blipFill rotWithShape="1">
          <a:blip r:embed="rId3">
            <a:alphaModFix/>
          </a:blip>
          <a:srcRect b="0" l="0" r="0" t="0"/>
          <a:stretch/>
        </p:blipFill>
        <p:spPr>
          <a:xfrm>
            <a:off x="450272" y="2057400"/>
            <a:ext cx="4691481" cy="39433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أمثلة على مخاطر المشروعات متناهية الصغر والصغيرة والمتوسطة العراقية</a:t>
            </a:r>
            <a:endParaRPr b="1" sz="2800"/>
          </a:p>
        </p:txBody>
      </p:sp>
      <p:sp>
        <p:nvSpPr>
          <p:cNvPr id="419" name="Google Shape;419;p46"/>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420" name="Google Shape;420;p46"/>
          <p:cNvSpPr txBox="1"/>
          <p:nvPr>
            <p:ph idx="1" type="body"/>
          </p:nvPr>
        </p:nvSpPr>
        <p:spPr>
          <a:xfrm>
            <a:off x="5734050" y="3105295"/>
            <a:ext cx="5819774" cy="1986195"/>
          </a:xfrm>
          <a:prstGeom prst="rect">
            <a:avLst/>
          </a:prstGeom>
          <a:noFill/>
          <a:ln>
            <a:noFill/>
          </a:ln>
        </p:spPr>
        <p:txBody>
          <a:bodyPr anchorCtr="0" anchor="t" bIns="45700" lIns="91425" spcFirstLastPara="1" rIns="91425" wrap="square" tIns="45700">
            <a:normAutofit/>
          </a:bodyPr>
          <a:lstStyle/>
          <a:p>
            <a:pPr indent="-457200" lvl="0" marL="457200" rtl="1" algn="r">
              <a:lnSpc>
                <a:spcPct val="90000"/>
              </a:lnSpc>
              <a:spcBef>
                <a:spcPts val="0"/>
              </a:spcBef>
              <a:spcAft>
                <a:spcPts val="0"/>
              </a:spcAft>
              <a:buClr>
                <a:schemeClr val="dk1"/>
              </a:buClr>
              <a:buSzPts val="2800"/>
              <a:buFont typeface="Arial"/>
              <a:buChar char="•"/>
            </a:pPr>
            <a:r>
              <a:rPr lang="ar-IQ" sz="2800"/>
              <a:t>كوفيد -19 والتهديدات المتعلقة بمخاطر إغلاق الشركات الصغيرة والمتوسطة</a:t>
            </a:r>
            <a:endParaRPr sz="2800"/>
          </a:p>
        </p:txBody>
      </p:sp>
      <p:pic>
        <p:nvPicPr>
          <p:cNvPr id="421" name="Google Shape;421;p46"/>
          <p:cNvPicPr preferRelativeResize="0"/>
          <p:nvPr/>
        </p:nvPicPr>
        <p:blipFill rotWithShape="1">
          <a:blip r:embed="rId3">
            <a:alphaModFix/>
          </a:blip>
          <a:srcRect b="0" l="0" r="0" t="0"/>
          <a:stretch/>
        </p:blipFill>
        <p:spPr>
          <a:xfrm>
            <a:off x="450273" y="2057400"/>
            <a:ext cx="4807528" cy="383911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أمثلة على مخاطر المشروعات متناهية الصغر والصغيرة والمتوسطة العراقية</a:t>
            </a:r>
            <a:endParaRPr b="1" sz="2800"/>
          </a:p>
        </p:txBody>
      </p:sp>
      <p:sp>
        <p:nvSpPr>
          <p:cNvPr id="427" name="Google Shape;427;p4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428" name="Google Shape;428;p47"/>
          <p:cNvSpPr txBox="1"/>
          <p:nvPr>
            <p:ph idx="1" type="body"/>
          </p:nvPr>
        </p:nvSpPr>
        <p:spPr>
          <a:xfrm>
            <a:off x="5734050" y="3105295"/>
            <a:ext cx="5819774" cy="1986195"/>
          </a:xfrm>
          <a:prstGeom prst="rect">
            <a:avLst/>
          </a:prstGeom>
          <a:noFill/>
          <a:ln>
            <a:noFill/>
          </a:ln>
        </p:spPr>
        <p:txBody>
          <a:bodyPr anchorCtr="0" anchor="t" bIns="45700" lIns="91425" spcFirstLastPara="1" rIns="91425" wrap="square" tIns="45700">
            <a:normAutofit/>
          </a:bodyPr>
          <a:lstStyle/>
          <a:p>
            <a:pPr indent="-457200" lvl="0" marL="457200" rtl="1" algn="r">
              <a:lnSpc>
                <a:spcPct val="90000"/>
              </a:lnSpc>
              <a:spcBef>
                <a:spcPts val="0"/>
              </a:spcBef>
              <a:spcAft>
                <a:spcPts val="0"/>
              </a:spcAft>
              <a:buClr>
                <a:schemeClr val="dk1"/>
              </a:buClr>
              <a:buSzPts val="2800"/>
              <a:buFont typeface="Arial"/>
              <a:buChar char="•"/>
            </a:pPr>
            <a:r>
              <a:rPr lang="ar-IQ" sz="2800"/>
              <a:t>مخاطر دوران الموظفين المهرة وغير المهرة</a:t>
            </a:r>
            <a:endParaRPr sz="2800"/>
          </a:p>
        </p:txBody>
      </p:sp>
      <p:pic>
        <p:nvPicPr>
          <p:cNvPr id="429" name="Google Shape;429;p47"/>
          <p:cNvPicPr preferRelativeResize="0"/>
          <p:nvPr/>
        </p:nvPicPr>
        <p:blipFill rotWithShape="1">
          <a:blip r:embed="rId3">
            <a:alphaModFix/>
          </a:blip>
          <a:srcRect b="0" l="0" r="0" t="0"/>
          <a:stretch/>
        </p:blipFill>
        <p:spPr>
          <a:xfrm>
            <a:off x="450272" y="2155492"/>
            <a:ext cx="4502728" cy="37134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Autofit/>
          </a:bodyPr>
          <a:lstStyle/>
          <a:p>
            <a:pPr indent="0" lvl="0" marL="0" rtl="1" algn="just">
              <a:lnSpc>
                <a:spcPct val="180000"/>
              </a:lnSpc>
              <a:spcBef>
                <a:spcPts val="0"/>
              </a:spcBef>
              <a:spcAft>
                <a:spcPts val="0"/>
              </a:spcAft>
              <a:buClr>
                <a:schemeClr val="dk2"/>
              </a:buClr>
              <a:buSzPts val="2800"/>
              <a:buFont typeface="Arial"/>
              <a:buNone/>
            </a:pPr>
            <a:r>
              <a:rPr lang="ar-IQ" sz="2800"/>
              <a:t>أمثلة على مخاطر المشروعات متناهية الصغر والصغيرة والمتوسطة العراقية</a:t>
            </a:r>
            <a:endParaRPr b="1" sz="2800"/>
          </a:p>
        </p:txBody>
      </p:sp>
      <p:sp>
        <p:nvSpPr>
          <p:cNvPr id="435" name="Google Shape;435;p4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436" name="Google Shape;436;p48"/>
          <p:cNvSpPr txBox="1"/>
          <p:nvPr>
            <p:ph idx="1" type="body"/>
          </p:nvPr>
        </p:nvSpPr>
        <p:spPr>
          <a:xfrm>
            <a:off x="5734050" y="3105295"/>
            <a:ext cx="5819774" cy="1986195"/>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ar-IQ" sz="2800"/>
              <a:t>التحديات التي تواجه المشروعات متناهية الصغر والصغيرة والمتوسطة في الوصول إلى التمويل</a:t>
            </a:r>
            <a:endParaRPr sz="2800"/>
          </a:p>
        </p:txBody>
      </p:sp>
      <p:pic>
        <p:nvPicPr>
          <p:cNvPr id="437" name="Google Shape;437;p48"/>
          <p:cNvPicPr preferRelativeResize="0"/>
          <p:nvPr/>
        </p:nvPicPr>
        <p:blipFill rotWithShape="1">
          <a:blip r:embed="rId3">
            <a:alphaModFix/>
          </a:blip>
          <a:srcRect b="0" l="0" r="0" t="0"/>
          <a:stretch/>
        </p:blipFill>
        <p:spPr>
          <a:xfrm>
            <a:off x="450272" y="1976469"/>
            <a:ext cx="4321750" cy="40304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9"/>
          <p:cNvSpPr txBox="1"/>
          <p:nvPr>
            <p:ph type="ctrTitle"/>
          </p:nvPr>
        </p:nvSpPr>
        <p:spPr>
          <a:xfrm>
            <a:off x="1384587" y="2112819"/>
            <a:ext cx="6435437" cy="14753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lang="ar-IQ"/>
              <a:t>الاسئلة والملاحظات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0"/>
          <p:cNvSpPr txBox="1"/>
          <p:nvPr>
            <p:ph type="ctrTitle"/>
          </p:nvPr>
        </p:nvSpPr>
        <p:spPr>
          <a:xfrm>
            <a:off x="1384587" y="2112819"/>
            <a:ext cx="6435437" cy="1475364"/>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lang="ar-IQ"/>
              <a:t>شكرا لكم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idx="1" type="body"/>
          </p:nvPr>
        </p:nvSpPr>
        <p:spPr>
          <a:xfrm>
            <a:off x="450273" y="2043545"/>
            <a:ext cx="11305309" cy="4133418"/>
          </a:xfrm>
          <a:prstGeom prst="rect">
            <a:avLst/>
          </a:prstGeom>
          <a:noFill/>
          <a:ln>
            <a:noFill/>
          </a:ln>
        </p:spPr>
        <p:txBody>
          <a:bodyPr anchorCtr="0" anchor="t" bIns="45700" lIns="91425" spcFirstLastPara="1" rIns="91425" wrap="square" tIns="45700">
            <a:normAutofit/>
          </a:bodyPr>
          <a:lstStyle/>
          <a:p>
            <a:pPr indent="-609600" lvl="0" marL="609600" rtl="1" algn="r">
              <a:lnSpc>
                <a:spcPct val="140000"/>
              </a:lnSpc>
              <a:spcBef>
                <a:spcPts val="0"/>
              </a:spcBef>
              <a:spcAft>
                <a:spcPts val="0"/>
              </a:spcAft>
              <a:buClr>
                <a:schemeClr val="dk1"/>
              </a:buClr>
              <a:buSzPts val="2800"/>
              <a:buFont typeface="Arial"/>
              <a:buAutoNum type="arabicPeriod"/>
            </a:pPr>
            <a:r>
              <a:rPr lang="ar-IQ"/>
              <a:t>قائمة الدخل:         </a:t>
            </a:r>
            <a:r>
              <a:rPr lang="ar-IQ" sz="2400"/>
              <a:t>Income Statement   </a:t>
            </a:r>
            <a:endParaRPr sz="2800"/>
          </a:p>
          <a:p>
            <a:pPr indent="-609600" lvl="0" marL="609600" rtl="1" algn="r">
              <a:lnSpc>
                <a:spcPct val="140000"/>
              </a:lnSpc>
              <a:spcBef>
                <a:spcPts val="1000"/>
              </a:spcBef>
              <a:spcAft>
                <a:spcPts val="0"/>
              </a:spcAft>
              <a:buClr>
                <a:schemeClr val="dk1"/>
              </a:buClr>
              <a:buSzPts val="2800"/>
              <a:buFont typeface="Arial"/>
              <a:buAutoNum type="arabicPeriod"/>
            </a:pPr>
            <a:r>
              <a:rPr lang="ar-IQ" sz="2800"/>
              <a:t>التدفق النقدي : الخارج و الداخل </a:t>
            </a:r>
            <a:r>
              <a:rPr lang="ar-IQ" sz="2400"/>
              <a:t>Cash Flow</a:t>
            </a:r>
            <a:endParaRPr/>
          </a:p>
          <a:p>
            <a:pPr indent="-609600" lvl="0" marL="609600" rtl="1" algn="r">
              <a:lnSpc>
                <a:spcPct val="140000"/>
              </a:lnSpc>
              <a:spcBef>
                <a:spcPts val="1000"/>
              </a:spcBef>
              <a:spcAft>
                <a:spcPts val="0"/>
              </a:spcAft>
              <a:buClr>
                <a:schemeClr val="dk1"/>
              </a:buClr>
              <a:buSzPts val="2800"/>
              <a:buFont typeface="Arial"/>
              <a:buAutoNum type="arabicPeriod"/>
            </a:pPr>
            <a:r>
              <a:rPr lang="ar-IQ" sz="2800"/>
              <a:t>ميزانية الشركة و تتضمن :- </a:t>
            </a:r>
            <a:r>
              <a:rPr lang="ar-IQ" sz="2400"/>
              <a:t>Balance Sheet </a:t>
            </a:r>
            <a:endParaRPr sz="2800"/>
          </a:p>
          <a:p>
            <a:pPr indent="-609600" lvl="1" marL="1066800" rtl="1" algn="r">
              <a:lnSpc>
                <a:spcPct val="140000"/>
              </a:lnSpc>
              <a:spcBef>
                <a:spcPts val="500"/>
              </a:spcBef>
              <a:spcAft>
                <a:spcPts val="0"/>
              </a:spcAft>
              <a:buClr>
                <a:schemeClr val="dk1"/>
              </a:buClr>
              <a:buSzPts val="2400"/>
              <a:buFont typeface="Arial"/>
              <a:buAutoNum type="arabicPeriod"/>
            </a:pPr>
            <a:r>
              <a:rPr lang="ar-IQ"/>
              <a:t>الاصول </a:t>
            </a:r>
            <a:endParaRPr/>
          </a:p>
          <a:p>
            <a:pPr indent="-609600" lvl="1" marL="1066800" rtl="1" algn="r">
              <a:lnSpc>
                <a:spcPct val="140000"/>
              </a:lnSpc>
              <a:spcBef>
                <a:spcPts val="500"/>
              </a:spcBef>
              <a:spcAft>
                <a:spcPts val="0"/>
              </a:spcAft>
              <a:buClr>
                <a:schemeClr val="dk1"/>
              </a:buClr>
              <a:buSzPts val="2400"/>
              <a:buFont typeface="Arial"/>
              <a:buAutoNum type="arabicPeriod"/>
            </a:pPr>
            <a:r>
              <a:rPr lang="ar-IQ"/>
              <a:t>الالتزامات</a:t>
            </a:r>
            <a:endParaRPr/>
          </a:p>
          <a:p>
            <a:pPr indent="-609600" lvl="1" marL="1066800" rtl="1" algn="r">
              <a:lnSpc>
                <a:spcPct val="140000"/>
              </a:lnSpc>
              <a:spcBef>
                <a:spcPts val="500"/>
              </a:spcBef>
              <a:spcAft>
                <a:spcPts val="0"/>
              </a:spcAft>
              <a:buClr>
                <a:schemeClr val="dk1"/>
              </a:buClr>
              <a:buSzPts val="2400"/>
              <a:buFont typeface="Arial"/>
              <a:buAutoNum type="arabicPeriod"/>
            </a:pPr>
            <a:r>
              <a:rPr lang="ar-IQ"/>
              <a:t>رأس المال </a:t>
            </a:r>
            <a:endParaRPr/>
          </a:p>
        </p:txBody>
      </p:sp>
      <p:sp>
        <p:nvSpPr>
          <p:cNvPr id="112" name="Google Shape;112;p7"/>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المحاور الاساسية :- </a:t>
            </a:r>
            <a:endParaRPr/>
          </a:p>
        </p:txBody>
      </p:sp>
      <p:sp>
        <p:nvSpPr>
          <p:cNvPr id="113" name="Google Shape;113;p7"/>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idx="1" type="body"/>
          </p:nvPr>
        </p:nvSpPr>
        <p:spPr>
          <a:xfrm>
            <a:off x="450273" y="2043546"/>
            <a:ext cx="11305309" cy="690130"/>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ar-IQ"/>
              <a:t>قائمة الدخل هو مستند مالي رئيسي لعملك. و يحتوي على :-</a:t>
            </a:r>
            <a:endParaRPr/>
          </a:p>
          <a:p>
            <a:pPr indent="0" lvl="0" marL="0" rtl="1" algn="r">
              <a:lnSpc>
                <a:spcPct val="90000"/>
              </a:lnSpc>
              <a:spcBef>
                <a:spcPts val="1000"/>
              </a:spcBef>
              <a:spcAft>
                <a:spcPts val="0"/>
              </a:spcAft>
              <a:buClr>
                <a:schemeClr val="dk1"/>
              </a:buClr>
              <a:buSzPts val="2800"/>
              <a:buNone/>
            </a:pPr>
            <a:r>
              <a:t/>
            </a:r>
            <a:endParaRPr/>
          </a:p>
        </p:txBody>
      </p:sp>
      <p:sp>
        <p:nvSpPr>
          <p:cNvPr id="119" name="Google Shape;119;p8"/>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قائـــــــــمة الدخــــــــــــــــــــــــــل</a:t>
            </a:r>
            <a:endParaRPr/>
          </a:p>
        </p:txBody>
      </p:sp>
      <p:sp>
        <p:nvSpPr>
          <p:cNvPr id="120" name="Google Shape;120;p8"/>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21" name="Google Shape;121;p8"/>
          <p:cNvSpPr txBox="1"/>
          <p:nvPr/>
        </p:nvSpPr>
        <p:spPr>
          <a:xfrm>
            <a:off x="2371725" y="2627888"/>
            <a:ext cx="927484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المبيعات Revenue </a:t>
            </a:r>
            <a:endParaRPr/>
          </a:p>
        </p:txBody>
      </p:sp>
      <p:sp>
        <p:nvSpPr>
          <p:cNvPr id="122" name="Google Shape;122;p8"/>
          <p:cNvSpPr txBox="1"/>
          <p:nvPr/>
        </p:nvSpPr>
        <p:spPr>
          <a:xfrm>
            <a:off x="5550567" y="3195341"/>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تكلفة المبيعات Cost of Good Sold (COGS)</a:t>
            </a:r>
            <a:endParaRPr b="0" i="0" sz="2400" u="none" cap="none" strike="noStrike">
              <a:solidFill>
                <a:schemeClr val="dk1"/>
              </a:solidFill>
              <a:latin typeface="Arial"/>
              <a:ea typeface="Arial"/>
              <a:cs typeface="Arial"/>
              <a:sym typeface="Arial"/>
            </a:endParaRPr>
          </a:p>
        </p:txBody>
      </p:sp>
      <p:sp>
        <p:nvSpPr>
          <p:cNvPr id="123" name="Google Shape;123;p8"/>
          <p:cNvSpPr txBox="1"/>
          <p:nvPr/>
        </p:nvSpPr>
        <p:spPr>
          <a:xfrm>
            <a:off x="5550567" y="3812516"/>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الربح او ( الخسارة ) الاجمالية  Gross Profit </a:t>
            </a:r>
            <a:endParaRPr b="0" i="0" sz="2400" u="none" cap="none" strike="noStrike">
              <a:solidFill>
                <a:schemeClr val="dk1"/>
              </a:solidFill>
              <a:latin typeface="Arial"/>
              <a:ea typeface="Arial"/>
              <a:cs typeface="Arial"/>
              <a:sym typeface="Arial"/>
            </a:endParaRPr>
          </a:p>
        </p:txBody>
      </p:sp>
      <p:sp>
        <p:nvSpPr>
          <p:cNvPr id="124" name="Google Shape;124;p8"/>
          <p:cNvSpPr txBox="1"/>
          <p:nvPr/>
        </p:nvSpPr>
        <p:spPr>
          <a:xfrm>
            <a:off x="5550567" y="4384531"/>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المصاريف التشغيلية Operational Profit </a:t>
            </a:r>
            <a:endParaRPr b="0" i="0" sz="2400" u="none" cap="none" strike="noStrike">
              <a:solidFill>
                <a:schemeClr val="dk1"/>
              </a:solidFill>
              <a:latin typeface="Arial"/>
              <a:ea typeface="Arial"/>
              <a:cs typeface="Arial"/>
              <a:sym typeface="Arial"/>
            </a:endParaRPr>
          </a:p>
        </p:txBody>
      </p:sp>
      <p:sp>
        <p:nvSpPr>
          <p:cNvPr id="125" name="Google Shape;125;p8"/>
          <p:cNvSpPr txBox="1"/>
          <p:nvPr/>
        </p:nvSpPr>
        <p:spPr>
          <a:xfrm>
            <a:off x="5550567" y="4868776"/>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الارباح ( الخسائر) قبل الضريبة EBITDA</a:t>
            </a:r>
            <a:endParaRPr b="0" i="0" sz="2400" u="none" cap="none" strike="noStrike">
              <a:solidFill>
                <a:schemeClr val="dk1"/>
              </a:solidFill>
              <a:latin typeface="Arial"/>
              <a:ea typeface="Arial"/>
              <a:cs typeface="Arial"/>
              <a:sym typeface="Arial"/>
            </a:endParaRPr>
          </a:p>
        </p:txBody>
      </p:sp>
      <p:sp>
        <p:nvSpPr>
          <p:cNvPr id="126" name="Google Shape;126;p8"/>
          <p:cNvSpPr txBox="1"/>
          <p:nvPr/>
        </p:nvSpPr>
        <p:spPr>
          <a:xfrm>
            <a:off x="5550567" y="5452081"/>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صافي الارباح ( الخسائر) Net Profit (Loss)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ما اللذي نستفاده من قائـــــــــمة الدخــــــــــــــــــــــــــل</a:t>
            </a:r>
            <a:endParaRPr/>
          </a:p>
        </p:txBody>
      </p:sp>
      <p:sp>
        <p:nvSpPr>
          <p:cNvPr id="132" name="Google Shape;132;p9"/>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33" name="Google Shape;133;p9"/>
          <p:cNvSpPr txBox="1"/>
          <p:nvPr/>
        </p:nvSpPr>
        <p:spPr>
          <a:xfrm>
            <a:off x="2371725" y="2276458"/>
            <a:ext cx="927484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ما الذي تكسبه شركتك؟</a:t>
            </a:r>
            <a:endParaRPr/>
          </a:p>
        </p:txBody>
      </p:sp>
      <p:sp>
        <p:nvSpPr>
          <p:cNvPr id="134" name="Google Shape;134;p9"/>
          <p:cNvSpPr txBox="1"/>
          <p:nvPr/>
        </p:nvSpPr>
        <p:spPr>
          <a:xfrm>
            <a:off x="5550567" y="2926228"/>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ماذا تنفق شركتك ؟ و</a:t>
            </a:r>
            <a:endParaRPr/>
          </a:p>
        </p:txBody>
      </p:sp>
      <p:sp>
        <p:nvSpPr>
          <p:cNvPr id="135" name="Google Shape;135;p9"/>
          <p:cNvSpPr txBox="1"/>
          <p:nvPr/>
        </p:nvSpPr>
        <p:spPr>
          <a:xfrm>
            <a:off x="5550567" y="3600205"/>
            <a:ext cx="6096000"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IQ" sz="2400" u="none" cap="none" strike="noStrike">
                <a:solidFill>
                  <a:schemeClr val="dk1"/>
                </a:solidFill>
                <a:latin typeface="Arial"/>
                <a:ea typeface="Arial"/>
                <a:cs typeface="Arial"/>
                <a:sym typeface="Arial"/>
              </a:rPr>
              <a:t>اذا كانت شركتك رابحة / خاسرة في فترة زمنية محدده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idx="1" type="body"/>
          </p:nvPr>
        </p:nvSpPr>
        <p:spPr>
          <a:xfrm>
            <a:off x="450273" y="2043545"/>
            <a:ext cx="11305309" cy="1471180"/>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ar-IQ"/>
              <a:t>إنها أداة مهمة لإدارة عملك وتخطيط إستراتيجيتك. يتم استخدام قائمة الدخل من قبل المقرضين والمستثمرين والشركاء الآخرين لقياس أدائك المالي واتخاذ القرارات التي يمكن أن تؤثر على مستقبل شركتك</a:t>
            </a:r>
            <a:endParaRPr/>
          </a:p>
        </p:txBody>
      </p:sp>
      <p:sp>
        <p:nvSpPr>
          <p:cNvPr id="141" name="Google Shape;141;p10"/>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هل قائمة الدخل مهمــــــــــــــــــة؟</a:t>
            </a:r>
            <a:endParaRPr/>
          </a:p>
        </p:txBody>
      </p:sp>
      <p:sp>
        <p:nvSpPr>
          <p:cNvPr id="142" name="Google Shape;142;p10"/>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sp>
        <p:nvSpPr>
          <p:cNvPr id="143" name="Google Shape;143;p10"/>
          <p:cNvSpPr txBox="1"/>
          <p:nvPr/>
        </p:nvSpPr>
        <p:spPr>
          <a:xfrm>
            <a:off x="1029629" y="3239085"/>
            <a:ext cx="10810875" cy="461665"/>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chemeClr val="dk1"/>
              </a:buClr>
              <a:buSzPts val="2400"/>
              <a:buFont typeface="Arial"/>
              <a:buChar char="•"/>
            </a:pPr>
            <a:r>
              <a:rPr b="0" i="0" lang="ar-IQ" sz="2400" u="none" cap="none" strike="noStrike">
                <a:solidFill>
                  <a:schemeClr val="dk1"/>
                </a:solidFill>
                <a:latin typeface="Arial"/>
                <a:ea typeface="Arial"/>
                <a:cs typeface="Arial"/>
                <a:sym typeface="Arial"/>
              </a:rPr>
              <a:t>تعد بيانات  في قائمة الدخل إحدى الوثائق الرئيسية لفهم الوضع المالي للشركة.</a:t>
            </a:r>
            <a:endParaRPr/>
          </a:p>
        </p:txBody>
      </p:sp>
      <p:sp>
        <p:nvSpPr>
          <p:cNvPr id="144" name="Google Shape;144;p10"/>
          <p:cNvSpPr txBox="1"/>
          <p:nvPr/>
        </p:nvSpPr>
        <p:spPr>
          <a:xfrm>
            <a:off x="1270262" y="3700750"/>
            <a:ext cx="10570242" cy="830997"/>
          </a:xfrm>
          <a:prstGeom prst="rect">
            <a:avLst/>
          </a:prstGeom>
          <a:noFill/>
          <a:ln>
            <a:noFill/>
          </a:ln>
        </p:spPr>
        <p:txBody>
          <a:bodyPr anchorCtr="0" anchor="t" bIns="45700" lIns="91425" spcFirstLastPara="1" rIns="91425" wrap="square" tIns="45700">
            <a:spAutoFit/>
          </a:bodyPr>
          <a:lstStyle/>
          <a:p>
            <a:pPr indent="-342900" lvl="0" marL="342900" marR="0" rtl="1" algn="r">
              <a:spcBef>
                <a:spcPts val="0"/>
              </a:spcBef>
              <a:spcAft>
                <a:spcPts val="0"/>
              </a:spcAft>
              <a:buClr>
                <a:schemeClr val="dk1"/>
              </a:buClr>
              <a:buSzPts val="2400"/>
              <a:buFont typeface="Arial"/>
              <a:buChar char="•"/>
            </a:pPr>
            <a:r>
              <a:rPr b="0" i="0" lang="ar-IQ" sz="2400" u="none" cap="none" strike="noStrike">
                <a:solidFill>
                  <a:schemeClr val="dk1"/>
                </a:solidFill>
                <a:latin typeface="Arial"/>
                <a:ea typeface="Arial"/>
                <a:cs typeface="Arial"/>
                <a:sym typeface="Arial"/>
              </a:rPr>
              <a:t>توضح قائمة الدخل مدى ربحية واستدامة الشركة ومدى كفاءة إدارتها. إنها مفيدة جدًا للتخطيط وتمنحك الكثير من المعلومات حول كيفية التحسين</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idx="1" type="body"/>
          </p:nvPr>
        </p:nvSpPr>
        <p:spPr>
          <a:xfrm>
            <a:off x="5438775" y="2043545"/>
            <a:ext cx="6316807" cy="4133418"/>
          </a:xfrm>
          <a:prstGeom prst="rect">
            <a:avLst/>
          </a:prstGeom>
          <a:noFill/>
          <a:ln>
            <a:noFill/>
          </a:ln>
        </p:spPr>
        <p:txBody>
          <a:bodyPr anchorCtr="0" anchor="t" bIns="45700" lIns="91425" spcFirstLastPara="1" rIns="91425" wrap="square" tIns="45700">
            <a:normAutofit/>
          </a:bodyPr>
          <a:lstStyle/>
          <a:p>
            <a:pPr indent="-457200" lvl="0" marL="457200" rtl="1" algn="r">
              <a:lnSpc>
                <a:spcPct val="90000"/>
              </a:lnSpc>
              <a:spcBef>
                <a:spcPts val="0"/>
              </a:spcBef>
              <a:spcAft>
                <a:spcPts val="0"/>
              </a:spcAft>
              <a:buClr>
                <a:schemeClr val="dk1"/>
              </a:buClr>
              <a:buSzPts val="2800"/>
              <a:buFont typeface="Arial"/>
              <a:buChar char="•"/>
            </a:pPr>
            <a:r>
              <a:rPr lang="ar-IQ" sz="2800"/>
              <a:t>يوضح بيان الدخل إيرادات الشركة ونفقاتها وربحيتها على مدى فترة زمنية. يُطلق عليه أحيانًا أيضًا </a:t>
            </a:r>
            <a:r>
              <a:rPr b="1" lang="ar-IQ" sz="2800"/>
              <a:t>بيان الربح والخسارةP&amp;L </a:t>
            </a:r>
            <a:r>
              <a:rPr lang="ar-IQ" sz="2800"/>
              <a:t> أو </a:t>
            </a:r>
            <a:r>
              <a:rPr b="1" lang="ar-IQ" sz="2800"/>
              <a:t>بيان الأرباح</a:t>
            </a:r>
            <a:r>
              <a:rPr lang="ar-IQ" sz="2800"/>
              <a:t>. ويظهر الخاص بك:</a:t>
            </a:r>
            <a:endParaRPr/>
          </a:p>
          <a:p>
            <a:pPr indent="-457200" lvl="0" marL="457200" rtl="1" algn="r">
              <a:lnSpc>
                <a:spcPct val="90000"/>
              </a:lnSpc>
              <a:spcBef>
                <a:spcPts val="1000"/>
              </a:spcBef>
              <a:spcAft>
                <a:spcPts val="0"/>
              </a:spcAft>
              <a:buClr>
                <a:schemeClr val="dk1"/>
              </a:buClr>
              <a:buSzPts val="2800"/>
              <a:buFont typeface="Arial"/>
              <a:buChar char="•"/>
            </a:pPr>
            <a:r>
              <a:rPr lang="ar-IQ" sz="2800"/>
              <a:t>الإيرادات من بيع المنتجات أو الخدمات</a:t>
            </a:r>
            <a:endParaRPr/>
          </a:p>
          <a:p>
            <a:pPr indent="-457200" lvl="0" marL="457200" rtl="1" algn="r">
              <a:lnSpc>
                <a:spcPct val="90000"/>
              </a:lnSpc>
              <a:spcBef>
                <a:spcPts val="1000"/>
              </a:spcBef>
              <a:spcAft>
                <a:spcPts val="0"/>
              </a:spcAft>
              <a:buClr>
                <a:schemeClr val="dk1"/>
              </a:buClr>
              <a:buSzPts val="2800"/>
              <a:buFont typeface="Arial"/>
              <a:buChar char="•"/>
            </a:pPr>
            <a:r>
              <a:rPr lang="ar-IQ" sz="2800"/>
              <a:t>نفقات لتوليد الإيرادات وإدارة عملك</a:t>
            </a:r>
            <a:endParaRPr/>
          </a:p>
          <a:p>
            <a:pPr indent="-457200" lvl="0" marL="457200" rtl="1" algn="r">
              <a:lnSpc>
                <a:spcPct val="90000"/>
              </a:lnSpc>
              <a:spcBef>
                <a:spcPts val="1000"/>
              </a:spcBef>
              <a:spcAft>
                <a:spcPts val="0"/>
              </a:spcAft>
              <a:buClr>
                <a:schemeClr val="dk1"/>
              </a:buClr>
              <a:buSzPts val="2800"/>
              <a:buFont typeface="Arial"/>
              <a:buChar char="•"/>
            </a:pPr>
            <a:r>
              <a:rPr lang="ar-IQ" sz="2800"/>
              <a:t>صافي الدخل (أو الربح) الذي يبقى بعد نفقاتك</a:t>
            </a:r>
            <a:endParaRPr sz="2800"/>
          </a:p>
        </p:txBody>
      </p:sp>
      <p:sp>
        <p:nvSpPr>
          <p:cNvPr id="150" name="Google Shape;150;p11"/>
          <p:cNvSpPr txBox="1"/>
          <p:nvPr>
            <p:ph type="title"/>
          </p:nvPr>
        </p:nvSpPr>
        <p:spPr>
          <a:xfrm>
            <a:off x="450272" y="1282556"/>
            <a:ext cx="11284527" cy="574964"/>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chemeClr val="dk2"/>
              </a:buClr>
              <a:buSzPts val="2400"/>
              <a:buFont typeface="Arial"/>
              <a:buNone/>
            </a:pPr>
            <a:r>
              <a:rPr lang="ar-IQ"/>
              <a:t>مثال على قائمة الدخل </a:t>
            </a:r>
            <a:endParaRPr/>
          </a:p>
        </p:txBody>
      </p:sp>
      <p:sp>
        <p:nvSpPr>
          <p:cNvPr id="151" name="Google Shape;151;p11"/>
          <p:cNvSpPr txBox="1"/>
          <p:nvPr>
            <p:ph idx="12" type="sldNum"/>
          </p:nvPr>
        </p:nvSpPr>
        <p:spPr>
          <a:xfrm>
            <a:off x="11646567" y="6497052"/>
            <a:ext cx="387875" cy="360948"/>
          </a:xfrm>
          <a:prstGeom prst="rect">
            <a:avLst/>
          </a:prstGeom>
          <a:solidFill>
            <a:schemeClr val="dk2"/>
          </a:solid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ar-IQ"/>
              <a:t>‹#›</a:t>
            </a:fld>
            <a:endParaRPr/>
          </a:p>
        </p:txBody>
      </p:sp>
      <p:pic>
        <p:nvPicPr>
          <p:cNvPr id="152" name="Google Shape;152;p11"/>
          <p:cNvPicPr preferRelativeResize="0"/>
          <p:nvPr/>
        </p:nvPicPr>
        <p:blipFill rotWithShape="1">
          <a:blip r:embed="rId3">
            <a:alphaModFix/>
          </a:blip>
          <a:srcRect b="0" l="0" r="0" t="0"/>
          <a:stretch/>
        </p:blipFill>
        <p:spPr>
          <a:xfrm>
            <a:off x="450272" y="1856075"/>
            <a:ext cx="4656959" cy="45017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AB5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2023-09-07T07:47:26Z</dcterms:created>
  <dc:creator>Holguera Baez, Maria GIZ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0x010100E541112864F6A9478784012680FB5A85</vt:lpwstr>
  </property>
</Properties>
</file>